
<file path=[Content_Types].xml><?xml version="1.0" encoding="utf-8"?>
<Types xmlns="http://schemas.openxmlformats.org/package/2006/content-types">
  <Default Extension="HEIC" ContentType="image/heic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4" r:id="rId10"/>
    <p:sldId id="263" r:id="rId11"/>
    <p:sldId id="274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26B7DA-D345-3E48-B7F1-9BBD83102420}" v="115" dt="2022-05-03T02:54:21.6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67"/>
    <p:restoredTop sz="95872"/>
  </p:normalViewPr>
  <p:slideViewPr>
    <p:cSldViewPr snapToGrid="0" snapToObjects="1">
      <p:cViewPr varScale="1">
        <p:scale>
          <a:sx n="114" d="100"/>
          <a:sy n="114" d="100"/>
        </p:scale>
        <p:origin x="2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3T18:26:00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1639 2183 24575,'28'7'0,"-6"-2"0,-9-5 0,-3 0 0,-1 0 0,0 0 0,4 0 0,38 5 0,15 1 0,-8-4 0,4-1-335,1 2 0,7 2 1,-2-2 334,18-3 0,-1 0 0,3 0 0,-5 0 0,11 0 0,-5 0 0,-80 0 0,39 0 0,-18 0 0,46-8 1004,-45 3-1004,4-8 0,-17 4 0,-4 4 0,39-8 0,22 2 0,-20-3 0,3-2 0,-1 5 0,-2 0 0,41-18 0,-42 19 0,-2 1 0,34-9 0,-31 8 0,0 0 0,27-8 0,-28 3 0,-8 2 0,-22-3 0,24-7 0,-17 5 0,9-1 0,-26 5 0,6-8 0,-3-5 0,0-1 0,5-5 0,-1-9 0,1-10 0,3-27 0,-16 24 0,0-34 0,-9 20 0,0-27 0,0 0 0,0 34 0,-9-25 0,-4 52 0,-23-45 0,-7 22 0,-4 4 0,-8-16 0,-10 25 0,-5-21 0,3 29 0,13 0 0,5 14 0,4-3 0,-6-4 0,-5 3 0,-5-1-546,-23-12 1,-6 0 545,5 10 0,-4 1-645,15 2 1,-4-2-1,1 3 645,11 7 0,0 3 0,0-2 0,-6-2 0,-1-1 0,3 2-310,-17 0 0,3 5 310,12 2 0,1 2 0,-1 4 0,4-1-69,17-1 0,3 0 69,-8 7 0,6 0 940,2-6-940,-1 6 0,-3 2 0,-26-1 0,9 4 0,-2 2 0,19-6 0,1 2 0,-16 7 0,1 2 0,-34 0 404,12 5 0,-5 2-404,24-6 0,-2 0 0,-2 0 0,-7 1 0,11-2 679,-19 1-679,11-2 0,12-1 158,42-7-158,-25 7 0,43-5 0,-3 1 1198,-3 16-1198,-7 2 0,-20 31 0,11-14 0,-27 32 0,33-40 0,-20 34 0,22-35 0,-8 18 0,14-26 0,2-2 0,7-12 0,3 12 0,-3-5 0,4 6 0,0 16 0,7 3 0,4 38 0,2-31 0,4 26 0,-7-51 0,16 51 0,-1-12 0,11 20 0,-11-24 0,-6-22 0,-3-12 0,-1-7 0,5 8 0,-5-10 0,-2 2 0,8 0 0,9 15 0,-5-12 0,6 12 0,-9-16 0,12 17 0,-5-13 0,29 28 0,-25-27 0,13 16 0,28 3 0,-37-19 0,34 9 0,2 0 0,-21-12 0,4 3 0,5-2 0,-8-9 0,0-2 0,40 10-214,2-5 1,1-2 213,0 0 0,-30-5 0,2-1 0,-14-5 0,-2 0 0,37 0 0,-33 0 0,-2 0 0,4 0 0,16 0 0,-26 0 0,17 0 0,-28 0 427,-16 0-427,-12 4 0,1-3 0,-1 3 0,25-4 0,20 0 0,-2 0 0,6 0 0,0 0 0,0 0 0,34 0 0,-34 0 0,-50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3T18:23:07.97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2588 3214 24575,'0'-9'0,"0"-4"0,5-9 0,11-19 0,7-11 0,1 0 0,-1-11 0,-11 25 0,4-24 0,-9 31 0,0-16 0,-7 26 0,0-5 0,0 1 0,0-17 0,0-23 0,0 9 0,0-19 0,0 9 0,0-16 0,0 13 0,-7-7 0,5 24 0,-5-41 0,2 34 0,4 0 0,0 2 0,-4 19 0,0-18 0,1-2 0,1 7 0,-6-28 0,9 30 0,0 0 0,0-3 0,0 0 0,-5 3 0,4 1 0,-5 9 0,6-10 0,0 1 0,0-4 0,0-14 0,0 21 0,0-15 0,0 29 0,0-31 0,0 23 0,0-10 0,0 1 0,0 9 0,0-23 0,0 31 0,0-30 0,0 17 0,-5-8 0,4 14 0,-9 14 0,4 2 0,-4-6 0,3 4 0,-2 8 0,8 7 0,-12 0 0,-4-7 0,-11-6 0,-7-1 0,7 6 0,2 1 0,8 7 0,-1 0 0,5 4 0,-33-3 0,-12 1 0,-2 0 0,-4 0-570,-28-5 0,-5 1 570,4 4 0,3 0 0,18-2 0,3-1 0,5 4 0,4 1 0,-35-6 0,42 2 0,19 9 0,30 4 0,-72 39 0,33-16 0,-3 2 0,-24 11 0,-6 1 23,-8 0 1,0-2-24,10-5 0,3-3 0,5-3 0,4-2 0,13-5 0,7-3 0,6-3 0,20-5 0,9-5 0,3 8 0,-4-3 1093,-7 15-1093,-32 56 0,-7-13 0,17-9 0,0-2 0,-13 1 0,13-4 0,20-30 0,7-3 0,3-8 0,7-3 0,-11 28 0,2 16 0,-7 15 0,0 10 0,8 1 0,-7 2 0,14 0 0,-7 11 0,9-49 0,0 29 0,7-33 0,2 26 0,10 26 0,-4-33 0,-6-8 0,1 1 0,14 17 0,-2 27 0,-3-41 0,0-1 0,1 32 0,-1-27 0,1 1 0,-4-4 0,0 1 0,6 14 0,0 2 0,-5-8 0,-1 0 0,3-4 0,1 1-333,2 7 1,0-2 332,-3-21 0,2 1 0,17 35 0,1 0 0,3 8 0,-17-44 0,0 0 0,18 41 0,-27-52 0,21 27 0,-18-27 0,-1 0 665,4 0-665,-10-7 0,10 6 0,-1 7 0,8 11 0,4 14 0,10 4 0,4 10 0,-7-27 0,13 26 0,-16-40 0,4 16 0,6-7 0,-27-23 0,13 13 0,-11-19 0,8 9 0,-6-6 0,1-6 0,15 19 0,11 1 0,-9-7 0,1 0 0,18 13 0,1-3 0,0-9 0,7 2 0,-8-11 0,-8 0 0,-38-20 0,-2 3 0,-4-8 0,12-2 0,16-7 0,15 6 0,27 17 0,-31-2 0,1 14 0,-36-17 0,-3-5 0,-1-9 0,22-39 0,-2-27 0,16-11 0,-29 26 0,-1 0 0,19-26 0,-26 32 0,-2-1 0,18-27 0,-22 16 0,10 17 0,-10 1 0,12-18 0,-8 18 0,3-39 0,4 25 0,-12 10 0,0-5 0,8 0 0,0 1 0,-7-43 0,2 32 0,2 1 0,-1 14 0,-1 1 0,-3-20 0,0 2 0,9-17 0,-5 10 0,-4 41 0,4 11 0,-5 4 0,0 10 0,0 1 0,8-25 0,-6 14 0,12-40 0,-7 29 0,2-10 0,0 15 0,-8 16 0,3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3T18:23:11.68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1405 3123 24575,'14'-4'0,"30"-31"0,15-15 0,-13 10 0,1-1 0,22-21 0,-23 17 0,-6 2 0,-9 0 0,16-37 0,-24 41 0,-8-9 0,-4 12 0,2-12 0,-4-4 0,0-28 0,6 12 0,-10 15 0,1-1 0,11-18 0,1-20 0,-9 47 0,-1-15 0,-8 2 0,0-25 0,8-13 0,-6 14 0,7-11 0,-9 24 0,-9 10 0,-2-1 0,-3-30 0,0 36 0,-1-1 0,5 0 0,0 4 0,-14-22 0,6-6 0,-20 24 0,23 26 0,-18-10 0,-23-23 0,-1-1 0,-10-3 0,5 14 0,-1 1 0,-14-11 0,13 17 0,-1 0 0,18 8 0,5 7 0,-3 5 0,-21-16 0,8 16 0,6 6 0,-5-1 0,-2-1 0,1 1 0,8 4 0,1 2 0,-4 4 0,3 0 0,-19-3 0,-13 11 0,16-2 0,25 10 0,15 4 0,8-1 0,3 5 0,-2 0 0,7 4 0,-5 8 0,-1 2 0,4 0 0,-6 19 0,12-28 0,-20 67 0,14-38 0,-3 16 0,-1 5 0,-1 7 0,0 16 0,8-34 0,-1 1-220,1-7 1,0 2 219,3 23 0,0 3 0,-5-9 0,2-2 0,7 2 0,2-2 0,-4-4 0,-1 0 0,-1 5 0,2 0 0,3-5 0,0-4 0,-9 17 0,10-26 0,0-3 0,0 13 0,8 20 0,-6 11 0,9-45 439,-2 39-439,7-12 0,-6-27 0,-1 3 0,1 5 0,0-2 0,12 15 0,-4 6 0,20-18 0,-14-3 0,19 13 0,-25-40 0,12 32 0,28 12 0,-21-11 0,24 12 0,1-4 0,-26-37 0,26 29 0,-36-43 0,-11-4 0,10-2 0,-2-1 0,5-3 0,-2-2 0,-12-5 0,0 0 0,-5 0 0,0-4 0,0 3 0,0-7 0,1 7 0,10-3 0,-3-1 0,56 4 0,-8-3 0,-10 4 0,0 0 0,14 0 0,-19 0 0,-33-4 0,-13-1 0,0 0 0,26-14 0,-3 5 0,15-7 0,-17 5 0,-10 11 0,-6 1 0,-5 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3T18:23:20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1631 5648 24575,'5'-4'0,"7"-1"0,47-28 0,5-4 0,9 0 0,5-2-404,-25 8 1,0 0 403,18-7 0,-5 2 198,-5-4-198,-8 4 0,-35 18 0,-7-8 0,7-2 0,-15-7 609,15-14-609,-9-3 0,17-27 0,-15 25 0,-1-1 0,17-35 0,-16 24 0,-1-1 0,0 18 0,-1-1 0,2-18 0,0-4-361,0-6 1,0-1 360,0 6 0,0-1 0,1-10 0,-1 1 0,-1 10 0,2 3 0,3-2 0,1 0 0,-4 3 0,0-2 0,4-5 0,-1-1 0,-3 4 0,-2-1 0,2-12 0,-1 1 0,0 14 0,0-1 0,1-21 0,-1 5 0,1-8 0,-1 22 0,-3 4 0,-5 1-144,1 3 1,0-5 143,-3 17 0,-2 2 0,1 0 0,0 2 0,0-37 0,0 25 0,0-34 0,-5 34 0,0 1 711,3-15-711,-12 12 0,-1-1 0,1-21 148,-1 29 1,0 1-149,-1-26 0,2 30 0,-1 1 0,-12-21 0,9 25 0,-1-2 0,-6-6 0,1 4 0,-3-8 0,1 11 0,-3 2 0,-17-13 0,-13-17 0,19 30 0,2 2 0,-5-10 0,5 10 0,2 5 0,11 18 0,-33-35 0,11 20 0,0-2 0,-33-8 0,45 28 0,-52-17 0,23 12 0,9 7 0,0 2 0,-21-3 0,24 10 0,2 4 0,-6 11 0,-23 1 0,9 25 0,-11 6 0,21 2 0,13-4 0,-3 2 0,7-4 0,-1 1-288,-12 12 1,0 2 287,1-3 0,4-3 0,-12 9 0,5 4 0,34-29 0,-5 5 0,10-12 0,12-5 575,-9-2-575,9 11 0,-28 20 0,8 7 0,-7 4 0,11 6 0,11-25 0,-4 24 0,1-10 0,6-7 0,-3 2 0,3-6 0,2-2 0,-5 9 0,10-12 0,-22 39 0,12-16 0,-8 20 0,5-16 0,6-11 0,0 40 0,-5-20 0,12 21 0,-11-41 0,12 10 0,-14 17 0,13-6 0,-7-19 0,0-2 0,7-4 0,-7 8 0,0 2 0,6 10 0,-2-6 0,0 0 0,5 6 0,-8 22 0,5-21 0,-5-16 0,-2 3 0,0 43 0,4-43 0,0-2 0,-2 15 0,8 6 0,-6-36 0,5 10 0,-4-22 0,5-1 0,0 14 0,0 4 0,0 8 0,0 11 0,0-32 0,0 29 0,0-2 0,8 25 0,-5-22 0,14 26 0,-15-52 0,14 41 0,-7-24 0,4-8 0,-1-4 0,10 13 0,-5 8 0,7 1 0,-4-2 0,3-5 0,18 14 0,-13 0 0,5-21 0,-1-3 0,-14-10 0,26 30 0,-17-31 0,-11 3 0,11-8 0,-16-8 0,-6-7 0,3-4 0,8 28 0,-1-18 0,13 27 0,20 11 0,-20-22 0,16 14 0,1-1 0,-16-20 0,26 17 0,2-1 0,-26-18 0,22 3 0,-2-1 0,-28-13 0,25 6 0,-27-11 0,-9-2 0,9 2 0,0-1 0,-9-5 0,20 6 0,-16-6 0,45 1 0,-13 6 0,44-10 0,-36 5 0,19-7 0,-23 7 0,0-5 0,-10 5 0,-25-7 0,-8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03T18:23:23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1542 1712 24575,'26'-35'0,"15"-11"0,15-14 0,-12 12 0,-13 20 0,-21 11 0,3 2 0,-8-3 0,4-1 0,-4 1 0,-1-30 0,-3-14 0,-9-17 0,-2-2 0,8 11 0,-1 0 0,-16-21 0,-1 10 0,7 20 0,-21-22 0,17 18 0,-3 27 0,-1-7 0,8 17 0,-13-20 0,10 20 0,-1 2 0,-3 0 0,10 6 0,-10-2 0,-24-34 0,-7 15 0,12 2 0,-2-1 0,-36-18 0,19 16 0,16 10 0,21 20 0,7 8 0,-7-1 0,-61 4 0,-7-5 0,-11 6 0,47 5 0,3-1 0,-5-2 0,-3 11 0,23-12 0,17 11 0,-10 12 0,-32 27 0,-3-5 0,1 3 0,1-18 0,38-11 0,-13 5 0,12-4 0,12-2 0,-13 1 0,10-1 0,-2 20 0,-4-8 0,11 11 0,-4-16 0,2-1 0,2-4 0,-2 5 0,4-8 0,-2 35 0,4-26 0,-8 33 0,13-18 0,-4-11 0,5 16 0,0-20 0,0 22 0,0-18 0,0 16 0,7-6 0,5-2 0,4 10 0,6-14 0,-4 0 0,6 0 0,4-5 0,-9-7 0,19 10 0,-13-13 0,23 26 0,-23-26 0,14 8 0,-15-12 0,3 0 0,34 14 0,0 8 0,22 0 0,-25-5 0,-19-13 0,-13-10 0,29 4 0,-21-2 0,16-2 0,1-1 0,-13-3 0,18 4 0,4-1 0,-1-7 0,8 7 0,-21-9 0,-34 0 0,48 0 0,-3 0 0,0 0 0,-9 0 0,-39 0 0,5 0 0,-4 0 0,15 0 0,-9-4 0,2 3 0,-10-3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/>
              <a:t>5/3/22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/>
              <a:t>5/3/22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/>
              <a:t>5/3/22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/>
              <a:t>5/3/22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/>
              <a:t>5/3/22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/>
              <a:t>5/3/22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/>
              <a:t>5/3/22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/>
              <a:t>5/3/22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/>
              <a:t>5/3/22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/>
              <a:t>5/3/22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/>
              <a:t>5/3/22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/>
              <a:t>5/3/22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7.jpe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HEIC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customXml" Target="../ink/ink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2806DFD-E192-42CC-B190-3C4C95B8F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9867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5A7B60-3408-C742-8DD9-CD9936708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7739" y="1949051"/>
            <a:ext cx="6036066" cy="4056638"/>
          </a:xfrm>
        </p:spPr>
        <p:txBody>
          <a:bodyPr>
            <a:norm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The Fairways of River’s Glen 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DA7D8ED-4DB6-46C0-AE81-24DA0AAF9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6204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5C12349-62E6-4BD7-9794-8785CD02D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3" y="0"/>
            <a:ext cx="369012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8CF82A-C225-F048-93D9-1AAAE8DC9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7490" y="1949051"/>
            <a:ext cx="3002750" cy="2959899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Annual HOA Meeting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May 3, 2022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CDD5A4AA-8515-49AE-8C6C-9CF6E14C9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1431831" y="1949051"/>
            <a:ext cx="239869" cy="23986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7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200D4-2307-A90E-FCD9-23FA078D6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Tree removal and replacement at pond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CED96D-BA53-3B42-DE08-66AAF1B26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657" y="1700496"/>
            <a:ext cx="3262086" cy="4349448"/>
          </a:xfrm>
          <a:prstGeom prst="rect">
            <a:avLst/>
          </a:prstGeom>
        </p:spPr>
      </p:pic>
      <p:pic>
        <p:nvPicPr>
          <p:cNvPr id="8" name="Picture 7" descr="A fountain in a pond&#10;&#10;Description automatically generated with medium confidence">
            <a:extLst>
              <a:ext uri="{FF2B5EF4-FFF2-40B4-BE49-F238E27FC236}">
                <a16:creationId xmlns:a16="http://schemas.microsoft.com/office/drawing/2014/main" id="{6AD5FED6-5D6F-B05E-D9BF-78712C5A1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021" y="2175571"/>
            <a:ext cx="3264951" cy="43532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257D395-CFE4-466F-F880-3827C9893DB2}"/>
                  </a:ext>
                </a:extLst>
              </p14:cNvPr>
              <p14:cNvContentPartPr/>
              <p14:nvPr/>
            </p14:nvContentPartPr>
            <p14:xfrm>
              <a:off x="3099246" y="3011326"/>
              <a:ext cx="979920" cy="1792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257D395-CFE4-466F-F880-3827C9893DB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90246" y="3002326"/>
                <a:ext cx="997560" cy="18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7F8F556-DB5E-0E53-AFF4-C6D4F8E77DB4}"/>
                  </a:ext>
                </a:extLst>
              </p14:cNvPr>
              <p14:cNvContentPartPr/>
              <p14:nvPr/>
            </p14:nvContentPartPr>
            <p14:xfrm>
              <a:off x="7918206" y="3718006"/>
              <a:ext cx="729000" cy="1216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7F8F556-DB5E-0E53-AFF4-C6D4F8E77DB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09566" y="3709006"/>
                <a:ext cx="746640" cy="12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ADACF13-B5C6-8B43-DAF9-2C8A0B6C2633}"/>
                  </a:ext>
                </a:extLst>
              </p14:cNvPr>
              <p14:cNvContentPartPr/>
              <p14:nvPr/>
            </p14:nvContentPartPr>
            <p14:xfrm>
              <a:off x="4483446" y="2274766"/>
              <a:ext cx="1008000" cy="2066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ADACF13-B5C6-8B43-DAF9-2C8A0B6C263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74806" y="2265766"/>
                <a:ext cx="1025640" cy="20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491EB7F-7BBE-73D4-B244-B24D138403E9}"/>
                  </a:ext>
                </a:extLst>
              </p14:cNvPr>
              <p14:cNvContentPartPr/>
              <p14:nvPr/>
            </p14:nvContentPartPr>
            <p14:xfrm>
              <a:off x="8703726" y="4252606"/>
              <a:ext cx="643320" cy="6195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491EB7F-7BBE-73D4-B244-B24D138403E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95086" y="4243606"/>
                <a:ext cx="660960" cy="63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071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2C9E8-FA0B-CBF9-57D9-B4CCE8224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2021 Financial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92122-7A83-60ED-1AB4-DAFC0B8C8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8953" y="2052116"/>
            <a:ext cx="3816044" cy="399782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>
                <a:latin typeface="Century Gothic" panose="020B0502020202020204" pitchFamily="34" charset="0"/>
              </a:rPr>
              <a:t>2021 Budget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dirty="0">
                <a:latin typeface="Century Gothic" panose="020B0502020202020204" pitchFamily="34" charset="0"/>
              </a:rPr>
              <a:t>Revenue		$45,675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dirty="0">
                <a:latin typeface="Century Gothic" panose="020B0502020202020204" pitchFamily="34" charset="0"/>
              </a:rPr>
              <a:t>Expenses		$31,035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dirty="0">
                <a:latin typeface="Century Gothic" panose="020B0502020202020204" pitchFamily="34" charset="0"/>
              </a:rPr>
              <a:t>Reserve		$14,640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endParaRPr lang="en-US" sz="1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</a:rPr>
              <a:t>New Expenses for 2021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dirty="0">
                <a:latin typeface="Century Gothic" panose="020B0502020202020204" pitchFamily="34" charset="0"/>
              </a:rPr>
              <a:t>Sign (50% of cost)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dirty="0">
                <a:latin typeface="Century Gothic" panose="020B0502020202020204" pitchFamily="34" charset="0"/>
              </a:rPr>
              <a:t>Holiday lights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6C0B16-134B-1CF8-2BCD-AA860F577AEF}"/>
              </a:ext>
            </a:extLst>
          </p:cNvPr>
          <p:cNvSpPr txBox="1"/>
          <p:nvPr/>
        </p:nvSpPr>
        <p:spPr>
          <a:xfrm>
            <a:off x="6735337" y="2454965"/>
            <a:ext cx="4088377" cy="1267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December 2021</a:t>
            </a:r>
          </a:p>
          <a:p>
            <a:pPr marL="285750" indent="-285750">
              <a:buClr>
                <a:schemeClr val="accent6"/>
              </a:buClr>
              <a:buFont typeface="Wingdings" pitchFamily="2" charset="2"/>
              <a:buChar char="Ø"/>
            </a:pPr>
            <a:endParaRPr lang="en-US" dirty="0"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5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</a:rPr>
              <a:t>$24,296		Checking Account</a:t>
            </a:r>
          </a:p>
          <a:p>
            <a:pPr marL="285750" indent="-285750">
              <a:spcBef>
                <a:spcPts val="5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</a:rPr>
              <a:t>$51,455		Reserve Account</a:t>
            </a:r>
          </a:p>
        </p:txBody>
      </p:sp>
    </p:spTree>
    <p:extLst>
      <p:ext uri="{BB962C8B-B14F-4D97-AF65-F5344CB8AC3E}">
        <p14:creationId xmlns:p14="http://schemas.microsoft.com/office/powerpoint/2010/main" val="3298548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2C9E8-FA0B-CBF9-57D9-B4CCE8224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2022 Financial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92122-7A83-60ED-1AB4-DAFC0B8C8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7373" y="2052116"/>
            <a:ext cx="3816044" cy="399782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>
                <a:latin typeface="Century Gothic" panose="020B0502020202020204" pitchFamily="34" charset="0"/>
              </a:rPr>
              <a:t>2022 Budget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dirty="0">
                <a:latin typeface="Century Gothic" panose="020B0502020202020204" pitchFamily="34" charset="0"/>
              </a:rPr>
              <a:t>Revenue		$46,400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dirty="0">
                <a:latin typeface="Century Gothic" panose="020B0502020202020204" pitchFamily="34" charset="0"/>
              </a:rPr>
              <a:t>Expenses		$33,335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dirty="0">
                <a:latin typeface="Century Gothic" panose="020B0502020202020204" pitchFamily="34" charset="0"/>
              </a:rPr>
              <a:t>Reserve		$13,065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endParaRPr lang="en-US" sz="1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</a:rPr>
              <a:t>New Expenses for 2022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dirty="0">
                <a:latin typeface="Century Gothic" panose="020B0502020202020204" pitchFamily="34" charset="0"/>
              </a:rPr>
              <a:t>Sign (50% of cost)</a:t>
            </a:r>
          </a:p>
          <a:p>
            <a:pPr lvl="1">
              <a:lnSpc>
                <a:spcPct val="10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dirty="0">
                <a:latin typeface="Century Gothic" panose="020B0502020202020204" pitchFamily="34" charset="0"/>
              </a:rPr>
              <a:t>Beehive grates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6C0B16-134B-1CF8-2BCD-AA860F577AEF}"/>
              </a:ext>
            </a:extLst>
          </p:cNvPr>
          <p:cNvSpPr txBox="1"/>
          <p:nvPr/>
        </p:nvSpPr>
        <p:spPr>
          <a:xfrm>
            <a:off x="6623824" y="2454965"/>
            <a:ext cx="4199890" cy="1267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May 2022</a:t>
            </a:r>
          </a:p>
          <a:p>
            <a:pPr marL="285750" indent="-285750">
              <a:buClr>
                <a:schemeClr val="accent6"/>
              </a:buClr>
              <a:buFont typeface="Wingdings" pitchFamily="2" charset="2"/>
              <a:buChar char="Ø"/>
            </a:pPr>
            <a:endParaRPr lang="en-US" dirty="0">
              <a:latin typeface="Century Gothic" panose="020B0502020202020204" pitchFamily="34" charset="0"/>
            </a:endParaRPr>
          </a:p>
          <a:p>
            <a:pPr marL="285750" indent="-285750">
              <a:spcBef>
                <a:spcPts val="5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</a:rPr>
              <a:t>$49,389		Checking Account</a:t>
            </a:r>
          </a:p>
          <a:p>
            <a:pPr marL="285750" indent="-285750">
              <a:spcBef>
                <a:spcPts val="5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</a:rPr>
              <a:t>$63,194</a:t>
            </a:r>
            <a:r>
              <a:rPr lang="en-US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	</a:t>
            </a:r>
            <a:r>
              <a:rPr lang="en-US" sz="1600" dirty="0">
                <a:latin typeface="Century Gothic" panose="020B0502020202020204" pitchFamily="34" charset="0"/>
              </a:rPr>
              <a:t>	Reserve Account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483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469E0-9702-2EC4-E1E8-69FCD3744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TPC Sportsplex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2034F-5249-C451-A742-F66F517A8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0565" y="1699591"/>
            <a:ext cx="4396409" cy="435035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</a:rPr>
              <a:t>Barry Worrell, Fairways Rep</a:t>
            </a:r>
          </a:p>
          <a:p>
            <a:pPr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dirty="0">
                <a:latin typeface="Century Gothic" panose="020B0502020202020204" pitchFamily="34" charset="0"/>
              </a:rPr>
              <a:t>Bathroom renovation</a:t>
            </a:r>
          </a:p>
          <a:p>
            <a:pPr lvl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sz="1200" dirty="0">
                <a:latin typeface="Century Gothic" panose="020B0502020202020204" pitchFamily="34" charset="0"/>
              </a:rPr>
              <a:t>New toilets, cabinets, sinks</a:t>
            </a:r>
          </a:p>
          <a:p>
            <a:pPr lvl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sz="1200" dirty="0">
                <a:latin typeface="Century Gothic" panose="020B0502020202020204" pitchFamily="34" charset="0"/>
              </a:rPr>
              <a:t>Repainted</a:t>
            </a:r>
          </a:p>
          <a:p>
            <a:pPr lvl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sz="1200" dirty="0">
                <a:latin typeface="Century Gothic" panose="020B0502020202020204" pitchFamily="34" charset="0"/>
              </a:rPr>
              <a:t>Locker painting &amp; some removed to add dressing room</a:t>
            </a:r>
          </a:p>
          <a:p>
            <a:pPr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dirty="0">
                <a:latin typeface="Century Gothic" panose="020B0502020202020204" pitchFamily="34" charset="0"/>
              </a:rPr>
              <a:t>HVAC</a:t>
            </a:r>
          </a:p>
          <a:p>
            <a:pPr lvl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sz="1200" dirty="0">
                <a:latin typeface="Century Gothic" panose="020B0502020202020204" pitchFamily="34" charset="0"/>
              </a:rPr>
              <a:t>One of four original furnace units being replaced</a:t>
            </a:r>
          </a:p>
          <a:p>
            <a:pPr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dirty="0">
                <a:latin typeface="Century Gothic" panose="020B0502020202020204" pitchFamily="34" charset="0"/>
              </a:rPr>
              <a:t>Weight Equipment</a:t>
            </a:r>
          </a:p>
          <a:p>
            <a:pPr lvl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sz="1200" dirty="0">
                <a:latin typeface="Century Gothic" panose="020B0502020202020204" pitchFamily="34" charset="0"/>
              </a:rPr>
              <a:t>New weight rack and  Smith</a:t>
            </a:r>
          </a:p>
          <a:p>
            <a:pPr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dirty="0">
                <a:latin typeface="Century Gothic" panose="020B0502020202020204" pitchFamily="34" charset="0"/>
              </a:rPr>
              <a:t>Cardio Equipment</a:t>
            </a:r>
          </a:p>
          <a:p>
            <a:pPr lvl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sz="1200" dirty="0">
                <a:latin typeface="Century Gothic" panose="020B0502020202020204" pitchFamily="34" charset="0"/>
              </a:rPr>
              <a:t>Complete purchase and replace bike and treadmills</a:t>
            </a:r>
          </a:p>
          <a:p>
            <a:pPr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dirty="0">
                <a:latin typeface="Century Gothic" panose="020B0502020202020204" pitchFamily="34" charset="0"/>
              </a:rPr>
              <a:t>Pickle Ball Courts</a:t>
            </a:r>
          </a:p>
          <a:p>
            <a:pPr lvl="1">
              <a:lnSpc>
                <a:spcPct val="11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sz="1200" dirty="0">
                <a:latin typeface="Century Gothic" panose="020B0502020202020204" pitchFamily="34" charset="0"/>
              </a:rPr>
              <a:t>One new court </a:t>
            </a:r>
          </a:p>
          <a:p>
            <a:pPr>
              <a:buFont typeface="Wingdings" pitchFamily="2" charset="2"/>
              <a:buChar char="Ø"/>
            </a:pPr>
            <a:endParaRPr lang="en-US" sz="1800" dirty="0"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2BB6A4-AA84-0DF2-C876-163CEAEF3C7B}"/>
              </a:ext>
            </a:extLst>
          </p:cNvPr>
          <p:cNvSpPr txBox="1"/>
          <p:nvPr/>
        </p:nvSpPr>
        <p:spPr>
          <a:xfrm>
            <a:off x="6351104" y="1356609"/>
            <a:ext cx="4560827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chemeClr val="accent6"/>
              </a:buClr>
            </a:pPr>
            <a:endParaRPr lang="en-US" sz="1400" dirty="0">
              <a:latin typeface="Century Gothic" panose="020B0502020202020204" pitchFamily="34" charset="0"/>
            </a:endParaRPr>
          </a:p>
          <a:p>
            <a:pPr marL="347472" indent="-347472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1400" dirty="0">
                <a:latin typeface="Century Gothic" panose="020B0502020202020204" pitchFamily="34" charset="0"/>
              </a:rPr>
              <a:t>Tennis Courts</a:t>
            </a:r>
          </a:p>
          <a:p>
            <a:pPr marL="795528" lvl="1" indent="-338328">
              <a:spcBef>
                <a:spcPts val="5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1200" dirty="0">
                <a:latin typeface="Century Gothic" panose="020B0502020202020204" pitchFamily="34" charset="0"/>
              </a:rPr>
              <a:t>Need water remediation – fall 2022</a:t>
            </a:r>
          </a:p>
          <a:p>
            <a:pPr marL="347472" indent="-347472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1400" dirty="0">
                <a:latin typeface="Century Gothic" panose="020B0502020202020204" pitchFamily="34" charset="0"/>
              </a:rPr>
              <a:t> Pool</a:t>
            </a:r>
          </a:p>
          <a:p>
            <a:pPr marL="795528" lvl="1" indent="-338328">
              <a:spcBef>
                <a:spcPts val="5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1200" dirty="0">
                <a:latin typeface="Century Gothic" panose="020B0502020202020204" pitchFamily="34" charset="0"/>
              </a:rPr>
              <a:t>Repairs – valve replacement and concrete and drain repair</a:t>
            </a:r>
          </a:p>
          <a:p>
            <a:pPr marL="795528" lvl="1" indent="-338328">
              <a:spcBef>
                <a:spcPts val="5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1200" dirty="0">
                <a:latin typeface="Century Gothic" panose="020B0502020202020204" pitchFamily="34" charset="0"/>
              </a:rPr>
              <a:t>Opens May 28, Memorial weekend, 11-9 daily through August 17. Reduced hours after 8/17</a:t>
            </a:r>
          </a:p>
          <a:p>
            <a:pPr marL="795528" lvl="1" indent="-338328">
              <a:spcBef>
                <a:spcPts val="5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1200" dirty="0">
                <a:latin typeface="Century Gothic" panose="020B0502020202020204" pitchFamily="34" charset="0"/>
              </a:rPr>
              <a:t>Pavilion available for rent evenings from 5-9.  $100 / one family only / max 40 persons</a:t>
            </a:r>
          </a:p>
          <a:p>
            <a:pPr marL="795528" lvl="1" indent="-338328">
              <a:spcBef>
                <a:spcPts val="5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1200" dirty="0">
                <a:latin typeface="Century Gothic" panose="020B0502020202020204" pitchFamily="34" charset="0"/>
              </a:rPr>
              <a:t>Chairs all re-strapped</a:t>
            </a:r>
          </a:p>
          <a:p>
            <a:pPr>
              <a:buClr>
                <a:schemeClr val="accent6"/>
              </a:buClr>
              <a:buFont typeface="Wingdings" pitchFamily="2" charset="2"/>
              <a:buChar char="Ø"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347472" indent="-347472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1400" dirty="0">
                <a:latin typeface="Century Gothic" panose="020B0502020202020204" pitchFamily="34" charset="0"/>
              </a:rPr>
              <a:t>Ice Machine</a:t>
            </a:r>
          </a:p>
          <a:p>
            <a:pPr marL="795528" lvl="1" indent="-338328">
              <a:spcBef>
                <a:spcPts val="5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1200" dirty="0">
                <a:latin typeface="Century Gothic" panose="020B0502020202020204" pitchFamily="34" charset="0"/>
              </a:rPr>
              <a:t>Primary purpose is safety – no cooler filling</a:t>
            </a:r>
          </a:p>
          <a:p>
            <a:pPr marL="347472" indent="-347472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1400" dirty="0">
                <a:latin typeface="Century Gothic" panose="020B0502020202020204" pitchFamily="34" charset="0"/>
              </a:rPr>
              <a:t>Opening Celebration</a:t>
            </a:r>
          </a:p>
          <a:p>
            <a:pPr marL="795528" lvl="1" indent="-338328">
              <a:spcBef>
                <a:spcPts val="5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1400" dirty="0">
                <a:latin typeface="Century Gothic" panose="020B0502020202020204" pitchFamily="34" charset="0"/>
              </a:rPr>
              <a:t>Saturday evening, June 4.  Food trucks, games, face painting</a:t>
            </a:r>
          </a:p>
          <a:p>
            <a:pPr marL="338328" indent="-338328">
              <a:spcBef>
                <a:spcPts val="10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1400" dirty="0">
                <a:latin typeface="Century Gothic" panose="020B0502020202020204" pitchFamily="34" charset="0"/>
              </a:rPr>
              <a:t>July 4</a:t>
            </a:r>
            <a:r>
              <a:rPr lang="en-US" sz="1400" baseline="30000" dirty="0">
                <a:latin typeface="Century Gothic" panose="020B0502020202020204" pitchFamily="34" charset="0"/>
              </a:rPr>
              <a:t>th</a:t>
            </a:r>
            <a:r>
              <a:rPr lang="en-US" sz="1400" dirty="0">
                <a:latin typeface="Century Gothic" panose="020B0502020202020204" pitchFamily="34" charset="0"/>
              </a:rPr>
              <a:t> Parade </a:t>
            </a:r>
          </a:p>
          <a:p>
            <a:pPr lvl="1">
              <a:spcBef>
                <a:spcPts val="500"/>
              </a:spcBef>
              <a:buClr>
                <a:schemeClr val="accent6"/>
              </a:buClr>
              <a:buFont typeface="Wingdings" pitchFamily="2" charset="2"/>
              <a:buChar char="Ø"/>
            </a:pPr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349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9EB61-AC71-2BF9-B875-0BDD23B6C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Short Term Rentals – Amendment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0377C-C083-247D-6471-C0C402B75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2052115"/>
            <a:ext cx="7796540" cy="427454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Limitation on Short Term Rentals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No shorter than 12 months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No short-term rentals 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(i.e. Airbnb, VRBO, etc.)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Amendment Requires Vote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 Committee desired to research and recommend</a:t>
            </a:r>
          </a:p>
          <a:p>
            <a:pPr lvl="2">
              <a:buFont typeface="Wingdings" pitchFamily="2" charset="2"/>
              <a:buChar char="Ø"/>
            </a:pPr>
            <a:endParaRPr lang="en-US" dirty="0"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Open 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24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98AC8-456B-FADD-453A-81E9A62AB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1DBBC-17CD-E006-3168-435DFA98D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788" y="2188040"/>
            <a:ext cx="4591028" cy="39978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</a:rPr>
              <a:t>Fairways Blvd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>
                <a:latin typeface="Century Gothic" panose="020B0502020202020204" pitchFamily="34" charset="0"/>
              </a:rPr>
              <a:t>Blind Curve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</a:rPr>
              <a:t>Parking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>
                <a:latin typeface="Century Gothic" panose="020B0502020202020204" pitchFamily="34" charset="0"/>
              </a:rPr>
              <a:t>Emergency vehicles MUST be able to drive through the street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>
                <a:latin typeface="Century Gothic" panose="020B0502020202020204" pitchFamily="34" charset="0"/>
              </a:rPr>
              <a:t>You are responsible for your guests’ parking</a:t>
            </a:r>
          </a:p>
          <a:p>
            <a:pPr>
              <a:buFont typeface="Wingdings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</a:rPr>
              <a:t>Speed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>
                <a:latin typeface="Century Gothic" panose="020B0502020202020204" pitchFamily="34" charset="0"/>
              </a:rPr>
              <a:t>Maximum 25 MPH</a:t>
            </a:r>
          </a:p>
        </p:txBody>
      </p:sp>
      <p:pic>
        <p:nvPicPr>
          <p:cNvPr id="4" name="Content Placeholder 5" descr="A path with trees on the side of a road&#10;&#10;Description automatically generated">
            <a:extLst>
              <a:ext uri="{FF2B5EF4-FFF2-40B4-BE49-F238E27FC236}">
                <a16:creationId xmlns:a16="http://schemas.microsoft.com/office/drawing/2014/main" id="{EFF43BC1-3189-64A4-319A-75B726CC5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30609"/>
            <a:ext cx="4607012" cy="3455259"/>
          </a:xfrm>
          <a:prstGeom prst="rect">
            <a:avLst/>
          </a:prstGeom>
          <a:ln w="76200">
            <a:noFill/>
          </a:ln>
        </p:spPr>
      </p:pic>
    </p:spTree>
    <p:extLst>
      <p:ext uri="{BB962C8B-B14F-4D97-AF65-F5344CB8AC3E}">
        <p14:creationId xmlns:p14="http://schemas.microsoft.com/office/powerpoint/2010/main" val="270150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957B-F6F6-B8DE-C343-D9D8CB169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 Future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6309C-37F9-F38B-FC7D-7F36630D5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194" y="2052116"/>
            <a:ext cx="3454206" cy="399782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Crosswalks &amp; Sidewalks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$2,860 TPC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$4,125 River’s Bend HOA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$9,855 Fairways HOA*</a:t>
            </a:r>
          </a:p>
          <a:p>
            <a:pPr lvl="2" indent="-285750"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*Plus $3000 Tree Removal &amp; Replacement</a:t>
            </a:r>
          </a:p>
          <a:p>
            <a:pPr lvl="2" indent="-285750"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= $12,855 Fairways HOA</a:t>
            </a:r>
          </a:p>
          <a:p>
            <a:pPr lvl="2" indent="-285750"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(all pricing subject to updated bids)</a:t>
            </a:r>
          </a:p>
          <a:p>
            <a:pPr lvl="2" indent="-285750">
              <a:buFont typeface="Wingdings" pitchFamily="2" charset="2"/>
              <a:buChar char="Ø"/>
            </a:pPr>
            <a:endParaRPr lang="en-US" dirty="0"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Fairways Water Flow Issues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FC18A84E-FACD-9DD7-BA06-394876F72E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t="11725" b="15315"/>
          <a:stretch/>
        </p:blipFill>
        <p:spPr>
          <a:xfrm>
            <a:off x="5882250" y="1766773"/>
            <a:ext cx="4687889" cy="4568513"/>
          </a:xfrm>
          <a:prstGeom prst="rect">
            <a:avLst/>
          </a:prstGeom>
          <a:ln w="76200">
            <a:noFill/>
          </a:ln>
        </p:spPr>
      </p:pic>
    </p:spTree>
    <p:extLst>
      <p:ext uri="{BB962C8B-B14F-4D97-AF65-F5344CB8AC3E}">
        <p14:creationId xmlns:p14="http://schemas.microsoft.com/office/powerpoint/2010/main" val="1067153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CA66B-846A-8358-D49B-694034771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Social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173C5-07E0-3FFD-A60A-C6770AD7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3274" y="1742302"/>
            <a:ext cx="6901741" cy="444843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Social Committee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Fairways Final Fridays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Open House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Socials at the Club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Interested in being involved? Leading a social committee?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Contact any Fairways HOA Board Member</a:t>
            </a:r>
          </a:p>
          <a:p>
            <a:pPr lvl="1">
              <a:buFont typeface="Wingdings" pitchFamily="2" charset="2"/>
              <a:buChar char="Ø"/>
            </a:pPr>
            <a:endParaRPr lang="en-US" dirty="0"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277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68AB4-6DCA-A9F2-9F68-A35CA1F55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Election of Officers 2022-2023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E28AB-A409-FE75-D191-F34A2D229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5786" y="1759919"/>
            <a:ext cx="3787839" cy="488801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1800" dirty="0">
                <a:latin typeface="Century Gothic" panose="020B0502020202020204" pitchFamily="34" charset="0"/>
              </a:rPr>
              <a:t>Officers serve a 2 year term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>
                <a:latin typeface="Century Gothic" panose="020B0502020202020204" pitchFamily="34" charset="0"/>
              </a:rPr>
              <a:t>Officers up for re-election: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</a:rPr>
              <a:t>Barbara Sourjohn, President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</a:rPr>
              <a:t>Harry Nieman, Treasurer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</a:rPr>
              <a:t>Nathan Myers, Secretary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Up 5 residents on HOA board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President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Vice President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Treasurer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Secretary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Board Member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7ED945-4E0E-9A53-805D-736A4B3B0F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682" b="20499"/>
          <a:stretch/>
        </p:blipFill>
        <p:spPr>
          <a:xfrm>
            <a:off x="5608055" y="2417063"/>
            <a:ext cx="1429491" cy="1786863"/>
          </a:xfrm>
          <a:prstGeom prst="rect">
            <a:avLst/>
          </a:prstGeom>
          <a:ln w="76200">
            <a:noFill/>
          </a:ln>
        </p:spPr>
      </p:pic>
      <p:pic>
        <p:nvPicPr>
          <p:cNvPr id="5" name="Content Placeholder 13" descr="A person wearing a blue shirt&#10;&#10;Description automatically generated">
            <a:extLst>
              <a:ext uri="{FF2B5EF4-FFF2-40B4-BE49-F238E27FC236}">
                <a16:creationId xmlns:a16="http://schemas.microsoft.com/office/drawing/2014/main" id="{189E8EEA-EDDE-3596-6EA1-2D7A9D6A74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3" t="9842" r="13393" b="29471"/>
          <a:stretch/>
        </p:blipFill>
        <p:spPr>
          <a:xfrm>
            <a:off x="7361976" y="2417063"/>
            <a:ext cx="1429491" cy="1786864"/>
          </a:xfrm>
          <a:prstGeom prst="rect">
            <a:avLst/>
          </a:prstGeom>
          <a:ln w="76200">
            <a:noFill/>
          </a:ln>
        </p:spPr>
      </p:pic>
      <p:pic>
        <p:nvPicPr>
          <p:cNvPr id="6" name="Picture 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4C33C1D-598C-9C1F-BD3C-071BEAA4E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5897" y="2417063"/>
            <a:ext cx="1426464" cy="17868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BD6BFC-5DBB-5B5D-9BE2-EDA0AA946F79}"/>
              </a:ext>
            </a:extLst>
          </p:cNvPr>
          <p:cNvSpPr/>
          <p:nvPr/>
        </p:nvSpPr>
        <p:spPr>
          <a:xfrm>
            <a:off x="6497390" y="4498926"/>
            <a:ext cx="1429491" cy="1786863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badi" panose="020B0604020104020204" pitchFamily="34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F947CF-86E5-CF04-E8F6-28FD13ECFC8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42" t="2231" r="7676" b="5310"/>
          <a:stretch/>
        </p:blipFill>
        <p:spPr>
          <a:xfrm>
            <a:off x="8359178" y="4498926"/>
            <a:ext cx="1429491" cy="1786863"/>
          </a:xfrm>
          <a:prstGeom prst="rect">
            <a:avLst/>
          </a:prstGeom>
          <a:ln w="76200">
            <a:noFill/>
          </a:ln>
        </p:spPr>
      </p:pic>
    </p:spTree>
    <p:extLst>
      <p:ext uri="{BB962C8B-B14F-4D97-AF65-F5344CB8AC3E}">
        <p14:creationId xmlns:p14="http://schemas.microsoft.com/office/powerpoint/2010/main" val="993908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DD8FA-CF00-BC24-4341-092040AB9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Adjournment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C8343-279A-FEF2-9CA8-6CE35F26E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Motion to adjourn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Barbara Sourjohn, President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Second?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TBD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64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B568A-5CF2-A544-B9E8-701EEC2A1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Welcome Neighbors!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6C055-418F-3D47-9F5D-7C46298A8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2052116"/>
            <a:ext cx="1860185" cy="29206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Agenda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A27E8B-8AD5-7A24-D034-11374953B2C2}"/>
              </a:ext>
            </a:extLst>
          </p:cNvPr>
          <p:cNvSpPr txBox="1"/>
          <p:nvPr/>
        </p:nvSpPr>
        <p:spPr>
          <a:xfrm>
            <a:off x="5251622" y="2125361"/>
            <a:ext cx="4720281" cy="378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  <a:cs typeface="Arial Hebrew" pitchFamily="2" charset="-79"/>
              </a:rPr>
              <a:t>Call to order</a:t>
            </a:r>
          </a:p>
          <a:p>
            <a:pPr marL="285750" indent="-285750">
              <a:spcBef>
                <a:spcPts val="5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  <a:cs typeface="Arial Hebrew" pitchFamily="2" charset="-79"/>
              </a:rPr>
              <a:t>Intro to HOA Board</a:t>
            </a:r>
          </a:p>
          <a:p>
            <a:pPr marL="285750" indent="-285750">
              <a:spcBef>
                <a:spcPts val="5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  <a:cs typeface="Arial Hebrew" pitchFamily="2" charset="-79"/>
              </a:rPr>
              <a:t>Intro to HOA Service Provider</a:t>
            </a:r>
          </a:p>
          <a:p>
            <a:pPr marL="285750" indent="-285750">
              <a:spcBef>
                <a:spcPts val="5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  <a:cs typeface="Arial Hebrew" pitchFamily="2" charset="-79"/>
              </a:rPr>
              <a:t>Intro New Residents</a:t>
            </a:r>
          </a:p>
          <a:p>
            <a:pPr marL="285750" indent="-285750">
              <a:spcBef>
                <a:spcPts val="5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  <a:cs typeface="Arial Hebrew" pitchFamily="2" charset="-79"/>
              </a:rPr>
              <a:t>2021 Meeting Minutes, 2021 Review</a:t>
            </a:r>
          </a:p>
          <a:p>
            <a:pPr marL="285750" indent="-285750">
              <a:spcBef>
                <a:spcPts val="5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  <a:cs typeface="Arial Hebrew" pitchFamily="2" charset="-79"/>
              </a:rPr>
              <a:t>2022 Financial Update</a:t>
            </a:r>
          </a:p>
          <a:p>
            <a:pPr marL="285750" indent="-285750">
              <a:spcBef>
                <a:spcPts val="5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  <a:cs typeface="Arial Hebrew" pitchFamily="2" charset="-79"/>
              </a:rPr>
              <a:t>TPC Sportsplex</a:t>
            </a:r>
          </a:p>
          <a:p>
            <a:pPr marL="285750" indent="-285750">
              <a:spcBef>
                <a:spcPts val="5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  <a:cs typeface="Arial Hebrew" pitchFamily="2" charset="-79"/>
              </a:rPr>
              <a:t>Future Projects</a:t>
            </a:r>
          </a:p>
          <a:p>
            <a:pPr marL="285750" indent="-285750">
              <a:spcBef>
                <a:spcPts val="5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  <a:cs typeface="Arial Hebrew" pitchFamily="2" charset="-79"/>
              </a:rPr>
              <a:t>Election of Officers, 2022-2023</a:t>
            </a:r>
          </a:p>
          <a:p>
            <a:pPr marL="285750" indent="-285750">
              <a:spcBef>
                <a:spcPts val="5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  <a:cs typeface="Arial Hebrew" pitchFamily="2" charset="-79"/>
              </a:rPr>
              <a:t>Open Discussion</a:t>
            </a:r>
          </a:p>
          <a:p>
            <a:pPr marL="285750" indent="-285750">
              <a:spcBef>
                <a:spcPts val="500"/>
              </a:spcBef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  <a:cs typeface="Arial Hebrew" pitchFamily="2" charset="-79"/>
              </a:rPr>
              <a:t>Adjournment</a:t>
            </a:r>
          </a:p>
        </p:txBody>
      </p:sp>
    </p:spTree>
    <p:extLst>
      <p:ext uri="{BB962C8B-B14F-4D97-AF65-F5344CB8AC3E}">
        <p14:creationId xmlns:p14="http://schemas.microsoft.com/office/powerpoint/2010/main" val="3176418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D7C65-2777-E6EC-5EE7-1B4C404A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02" y="719960"/>
            <a:ext cx="7958331" cy="62182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Call to Order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D3DF5F-224A-1E2C-0AF8-3445B3C0D467}"/>
              </a:ext>
            </a:extLst>
          </p:cNvPr>
          <p:cNvSpPr txBox="1"/>
          <p:nvPr/>
        </p:nvSpPr>
        <p:spPr>
          <a:xfrm>
            <a:off x="2094733" y="2800528"/>
            <a:ext cx="36145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Call to Order</a:t>
            </a:r>
          </a:p>
          <a:p>
            <a:pPr marL="742950" lvl="1" indent="-285750"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1400" dirty="0">
                <a:latin typeface="Century Gothic" panose="020B0502020202020204" pitchFamily="34" charset="0"/>
              </a:rPr>
              <a:t>Barbara Sourjohn, President</a:t>
            </a:r>
          </a:p>
          <a:p>
            <a:pPr marL="285750" indent="-285750"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Second</a:t>
            </a:r>
          </a:p>
          <a:p>
            <a:pPr marL="742950" lvl="1" indent="-285750"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1400" dirty="0">
                <a:latin typeface="Century Gothic" panose="020B0502020202020204" pitchFamily="34" charset="0"/>
              </a:rPr>
              <a:t>TBD</a:t>
            </a:r>
          </a:p>
          <a:p>
            <a:pPr marL="285750" indent="-285750">
              <a:buClr>
                <a:schemeClr val="accent6"/>
              </a:buClr>
              <a:buFont typeface="Wingdings" pitchFamily="2" charset="2"/>
              <a:buChar char="Ø"/>
            </a:pPr>
            <a:endParaRPr lang="en-US" sz="1200" dirty="0"/>
          </a:p>
        </p:txBody>
      </p:sp>
      <p:pic>
        <p:nvPicPr>
          <p:cNvPr id="8" name="Content Placeholder 7" descr="A picture containing text, grass, outdoor, sky&#10;&#10;Description automatically generated">
            <a:extLst>
              <a:ext uri="{FF2B5EF4-FFF2-40B4-BE49-F238E27FC236}">
                <a16:creationId xmlns:a16="http://schemas.microsoft.com/office/drawing/2014/main" id="{121DD06D-E4BC-F623-5B85-72C991AD1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4808" y="1838325"/>
            <a:ext cx="3307847" cy="4448175"/>
          </a:xfr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3098836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E2F33-5328-EC80-DDD0-AB23FE131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Intro to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16EDC3-B205-ED76-98D8-E368A93CE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2052116"/>
            <a:ext cx="3567566" cy="39978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400" dirty="0">
                <a:latin typeface="Century Gothic" panose="020B0502020202020204" pitchFamily="34" charset="0"/>
              </a:rPr>
              <a:t>Barbara Sourjohn, President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>
                <a:latin typeface="Century Gothic" panose="020B0502020202020204" pitchFamily="34" charset="0"/>
              </a:rPr>
              <a:t>Erick Meutsch, Vice President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>
                <a:latin typeface="Century Gothic" panose="020B0502020202020204" pitchFamily="34" charset="0"/>
              </a:rPr>
              <a:t>Harry Nieman, Treasurer</a:t>
            </a:r>
          </a:p>
          <a:p>
            <a:pPr>
              <a:buFont typeface="Wingdings" pitchFamily="2" charset="2"/>
              <a:buChar char="Ø"/>
            </a:pPr>
            <a:r>
              <a:rPr lang="en-US" sz="1400" dirty="0">
                <a:latin typeface="Century Gothic" panose="020B0502020202020204" pitchFamily="34" charset="0"/>
              </a:rPr>
              <a:t>Nathan Myers</a:t>
            </a:r>
            <a:r>
              <a:rPr lang="en-US" sz="1400" dirty="0"/>
              <a:t>, Secretary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1C3118-6EAE-05CE-627C-55DA92CF2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682" b="20499"/>
          <a:stretch/>
        </p:blipFill>
        <p:spPr>
          <a:xfrm>
            <a:off x="6803230" y="2296992"/>
            <a:ext cx="1429491" cy="1786863"/>
          </a:xfrm>
          <a:prstGeom prst="rect">
            <a:avLst/>
          </a:prstGeom>
          <a:ln w="76200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E162B5-7C9C-451A-FEE7-B4D7E36EAE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42" t="2231" r="7676" b="5310"/>
          <a:stretch/>
        </p:blipFill>
        <p:spPr>
          <a:xfrm>
            <a:off x="8623198" y="2296992"/>
            <a:ext cx="1429491" cy="1786863"/>
          </a:xfrm>
          <a:prstGeom prst="rect">
            <a:avLst/>
          </a:prstGeom>
          <a:ln w="76200">
            <a:noFill/>
          </a:ln>
        </p:spPr>
      </p:pic>
      <p:pic>
        <p:nvPicPr>
          <p:cNvPr id="9" name="Content Placeholder 13" descr="A person wearing a blue shirt&#10;&#10;Description automatically generated">
            <a:extLst>
              <a:ext uri="{FF2B5EF4-FFF2-40B4-BE49-F238E27FC236}">
                <a16:creationId xmlns:a16="http://schemas.microsoft.com/office/drawing/2014/main" id="{6458403C-061E-8899-6B28-1B154BE91D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3" t="9842" r="13393" b="29471"/>
          <a:stretch/>
        </p:blipFill>
        <p:spPr>
          <a:xfrm>
            <a:off x="6803230" y="4446878"/>
            <a:ext cx="1429491" cy="1786864"/>
          </a:xfrm>
          <a:prstGeom prst="rect">
            <a:avLst/>
          </a:prstGeom>
          <a:ln w="76200">
            <a:noFill/>
          </a:ln>
        </p:spPr>
      </p:pic>
      <p:pic>
        <p:nvPicPr>
          <p:cNvPr id="13" name="Picture 1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553F306B-315C-A126-3613-B84D9F570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6225" y="4446877"/>
            <a:ext cx="1426464" cy="17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9FAB5-9964-4BEB-E587-F8B3D9EF4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Intro HOA Service Provider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C93C8FB1-2A40-BF7F-9D6F-3C5C1C538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58"/>
          <a:stretch/>
        </p:blipFill>
        <p:spPr>
          <a:xfrm>
            <a:off x="5753554" y="2474357"/>
            <a:ext cx="3957679" cy="3114122"/>
          </a:xfrm>
          <a:ln w="76200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F7BD64-F533-C32E-BAF6-9EA7B03D3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931" y="3429000"/>
            <a:ext cx="1773046" cy="2159479"/>
          </a:xfrm>
          <a:prstGeom prst="rect">
            <a:avLst/>
          </a:prstGeom>
          <a:ln w="76200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30B339-893C-890F-3AE0-AD6D57DED84A}"/>
              </a:ext>
            </a:extLst>
          </p:cNvPr>
          <p:cNvSpPr txBox="1"/>
          <p:nvPr/>
        </p:nvSpPr>
        <p:spPr>
          <a:xfrm>
            <a:off x="1339298" y="2333977"/>
            <a:ext cx="52105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</a:rPr>
              <a:t>Gail Adams,  Advantage Property Management</a:t>
            </a:r>
          </a:p>
          <a:p>
            <a:pPr marL="285750" indent="-285750">
              <a:buClr>
                <a:schemeClr val="accent6"/>
              </a:buClr>
              <a:buFont typeface="Wingdings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</a:rPr>
              <a:t>www.MyFairways.org</a:t>
            </a:r>
          </a:p>
        </p:txBody>
      </p:sp>
    </p:spTree>
    <p:extLst>
      <p:ext uri="{BB962C8B-B14F-4D97-AF65-F5344CB8AC3E}">
        <p14:creationId xmlns:p14="http://schemas.microsoft.com/office/powerpoint/2010/main" val="408191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2ACCE-A8BE-71A6-B2D6-57D04DA4A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Intro to New Residents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6015E-2DAD-02DB-0BF6-249656DBB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530626"/>
            <a:ext cx="7796540" cy="496956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800" dirty="0">
                <a:latin typeface="Century Gothic" panose="020B0502020202020204" pitchFamily="34" charset="0"/>
              </a:rPr>
              <a:t>New Residents March ‘21 – Present</a:t>
            </a:r>
          </a:p>
          <a:p>
            <a:pPr lvl="1">
              <a:buFont typeface="Wingdings" pitchFamily="2" charset="2"/>
              <a:buChar char="Ø"/>
            </a:pPr>
            <a:r>
              <a:rPr lang="en-US" sz="1200" dirty="0">
                <a:latin typeface="Century Gothic" panose="020B0502020202020204" pitchFamily="34" charset="0"/>
              </a:rPr>
              <a:t>5123 Emerald View Drive </a:t>
            </a:r>
          </a:p>
          <a:p>
            <a:pPr lvl="1">
              <a:buFont typeface="Wingdings" pitchFamily="2" charset="2"/>
              <a:buChar char="Ø"/>
            </a:pPr>
            <a:r>
              <a:rPr lang="en-US" sz="1200" dirty="0">
                <a:latin typeface="Century Gothic" panose="020B0502020202020204" pitchFamily="34" charset="0"/>
              </a:rPr>
              <a:t>5124 Emerald View Drive </a:t>
            </a:r>
          </a:p>
          <a:p>
            <a:pPr lvl="1">
              <a:buFont typeface="Wingdings" pitchFamily="2" charset="2"/>
              <a:buChar char="Ø"/>
            </a:pPr>
            <a:r>
              <a:rPr lang="en-US" sz="1200" dirty="0">
                <a:latin typeface="Century Gothic" panose="020B0502020202020204" pitchFamily="34" charset="0"/>
              </a:rPr>
              <a:t>5238 Emerald View Drive</a:t>
            </a:r>
          </a:p>
          <a:p>
            <a:pPr lvl="1">
              <a:buFont typeface="Wingdings" pitchFamily="2" charset="2"/>
              <a:buChar char="Ø"/>
            </a:pPr>
            <a:r>
              <a:rPr lang="en-US" sz="1200" dirty="0">
                <a:latin typeface="Century Gothic" panose="020B0502020202020204" pitchFamily="34" charset="0"/>
              </a:rPr>
              <a:t>5250 Emerald View Drive</a:t>
            </a:r>
          </a:p>
          <a:p>
            <a:pPr lvl="1">
              <a:buFont typeface="Wingdings" pitchFamily="2" charset="2"/>
              <a:buChar char="Ø"/>
            </a:pPr>
            <a:r>
              <a:rPr lang="en-US" sz="1200" dirty="0">
                <a:latin typeface="Century Gothic" panose="020B0502020202020204" pitchFamily="34" charset="0"/>
              </a:rPr>
              <a:t>5256 Emerald View Drive</a:t>
            </a:r>
          </a:p>
          <a:p>
            <a:pPr lvl="1">
              <a:buFont typeface="Wingdings" pitchFamily="2" charset="2"/>
              <a:buChar char="Ø"/>
            </a:pPr>
            <a:r>
              <a:rPr lang="en-US" sz="1200" dirty="0">
                <a:latin typeface="Century Gothic" panose="020B0502020202020204" pitchFamily="34" charset="0"/>
              </a:rPr>
              <a:t>5267 Emerald View Drive (pending)</a:t>
            </a:r>
          </a:p>
          <a:p>
            <a:pPr lvl="1">
              <a:buFont typeface="Wingdings" pitchFamily="2" charset="2"/>
              <a:buChar char="Ø"/>
            </a:pPr>
            <a:r>
              <a:rPr lang="en-US" sz="1200" dirty="0">
                <a:latin typeface="Century Gothic" panose="020B0502020202020204" pitchFamily="34" charset="0"/>
              </a:rPr>
              <a:t>446 Glen Abbey Ln (pending)</a:t>
            </a:r>
          </a:p>
          <a:p>
            <a:pPr lvl="1">
              <a:buFont typeface="Wingdings" pitchFamily="2" charset="2"/>
              <a:buChar char="Ø"/>
            </a:pPr>
            <a:r>
              <a:rPr lang="en-US" sz="1200" dirty="0">
                <a:latin typeface="Century Gothic" panose="020B0502020202020204" pitchFamily="34" charset="0"/>
              </a:rPr>
              <a:t>452 Glen Abbey Ln</a:t>
            </a:r>
          </a:p>
          <a:p>
            <a:pPr lvl="1">
              <a:buFont typeface="Wingdings" pitchFamily="2" charset="2"/>
              <a:buChar char="Ø"/>
            </a:pPr>
            <a:r>
              <a:rPr lang="en-US" sz="1200" dirty="0">
                <a:latin typeface="Century Gothic" panose="020B0502020202020204" pitchFamily="34" charset="0"/>
              </a:rPr>
              <a:t>418 Fox Chapel Run </a:t>
            </a:r>
          </a:p>
          <a:p>
            <a:pPr lvl="1">
              <a:buFont typeface="Wingdings" pitchFamily="2" charset="2"/>
              <a:buChar char="Ø"/>
            </a:pPr>
            <a:r>
              <a:rPr lang="en-US" sz="1200" dirty="0">
                <a:latin typeface="Century Gothic" panose="020B0502020202020204" pitchFamily="34" charset="0"/>
              </a:rPr>
              <a:t>436 Fox Chapel Run (pending)</a:t>
            </a:r>
          </a:p>
          <a:p>
            <a:pPr lvl="1">
              <a:buFont typeface="Wingdings" pitchFamily="2" charset="2"/>
              <a:buChar char="Ø"/>
            </a:pPr>
            <a:r>
              <a:rPr lang="en-US" sz="1200" dirty="0">
                <a:latin typeface="Century Gothic" panose="020B0502020202020204" pitchFamily="34" charset="0"/>
              </a:rPr>
              <a:t>Lot 45B</a:t>
            </a:r>
            <a:r>
              <a:rPr lang="en-US" sz="12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>
                <a:latin typeface="Century Gothic" panose="020B0502020202020204" pitchFamily="34" charset="0"/>
              </a:rPr>
              <a:t>Fox Chapel Run (new construction)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3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71877-9E07-9EFF-A91E-23E990170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2021 Meeting Minutes,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E4FA2-7CE1-1185-B442-15814B0CD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798983"/>
            <a:ext cx="7796540" cy="4250961"/>
          </a:xfrm>
        </p:spPr>
        <p:txBody>
          <a:bodyPr/>
          <a:lstStyle/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Copies provided here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Call for approval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</a:rPr>
              <a:t>Second?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dirty="0">
                <a:latin typeface="Century Gothic" panose="020B0502020202020204" pitchFamily="34" charset="0"/>
              </a:rPr>
              <a:t>2021 Review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</a:rPr>
              <a:t>Waterfall 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</a:rPr>
              <a:t>New sign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</a:rPr>
              <a:t>Tree removal / replacement at pond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536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7DDCD-F62C-115D-2A9D-298CD3A4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New Signage</a:t>
            </a:r>
          </a:p>
        </p:txBody>
      </p:sp>
      <p:pic>
        <p:nvPicPr>
          <p:cNvPr id="7" name="Content Placeholder 7" descr="A picture containing text, grass, outdoor, sky&#10;&#10;Description automatically generated">
            <a:extLst>
              <a:ext uri="{FF2B5EF4-FFF2-40B4-BE49-F238E27FC236}">
                <a16:creationId xmlns:a16="http://schemas.microsoft.com/office/drawing/2014/main" id="{47F2ADE2-6CE0-80CF-104C-03541305D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65" y="1885285"/>
            <a:ext cx="3307847" cy="4448175"/>
          </a:xfrm>
          <a:prstGeom prst="rect">
            <a:avLst/>
          </a:prstGeom>
        </p:spPr>
      </p:pic>
      <p:pic>
        <p:nvPicPr>
          <p:cNvPr id="8" name="Picture 7" descr="A sign on the side of a road&#10;&#10;Description automatically generated with low confidence">
            <a:extLst>
              <a:ext uri="{FF2B5EF4-FFF2-40B4-BE49-F238E27FC236}">
                <a16:creationId xmlns:a16="http://schemas.microsoft.com/office/drawing/2014/main" id="{C4C077A7-6925-EEA9-3A98-A64B7EE480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19" b="14371"/>
          <a:stretch/>
        </p:blipFill>
        <p:spPr>
          <a:xfrm>
            <a:off x="1390762" y="3166946"/>
            <a:ext cx="5181837" cy="2196170"/>
          </a:xfrm>
          <a:prstGeom prst="rect">
            <a:avLst/>
          </a:prstGeom>
          <a:ln w="76200">
            <a:noFill/>
          </a:ln>
        </p:spPr>
      </p:pic>
    </p:spTree>
    <p:extLst>
      <p:ext uri="{BB962C8B-B14F-4D97-AF65-F5344CB8AC3E}">
        <p14:creationId xmlns:p14="http://schemas.microsoft.com/office/powerpoint/2010/main" val="3360178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7DDCD-F62C-115D-2A9D-298CD3A4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Waterfall rocks and cleanup</a:t>
            </a:r>
          </a:p>
        </p:txBody>
      </p:sp>
      <p:pic>
        <p:nvPicPr>
          <p:cNvPr id="4" name="Content Placeholder 4" descr="A picture containing grass, tree, outdoor, plant&#10;&#10;Description automatically generated">
            <a:extLst>
              <a:ext uri="{FF2B5EF4-FFF2-40B4-BE49-F238E27FC236}">
                <a16:creationId xmlns:a16="http://schemas.microsoft.com/office/drawing/2014/main" id="{A0C0823D-E070-F2BF-12DD-1DBC37FDFB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086" y="1572306"/>
            <a:ext cx="3983265" cy="2987449"/>
          </a:xfrm>
          <a:ln w="76200">
            <a:noFill/>
          </a:ln>
        </p:spPr>
      </p:pic>
      <p:pic>
        <p:nvPicPr>
          <p:cNvPr id="6" name="Picture 5" descr="A picture containing grass, tree, outdoor, plant&#10;&#10;Description automatically generated">
            <a:extLst>
              <a:ext uri="{FF2B5EF4-FFF2-40B4-BE49-F238E27FC236}">
                <a16:creationId xmlns:a16="http://schemas.microsoft.com/office/drawing/2014/main" id="{0D439CCD-8CCD-F324-6245-D716812A3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380" y="3401544"/>
            <a:ext cx="4189791" cy="3142343"/>
          </a:xfrm>
          <a:prstGeom prst="rect">
            <a:avLst/>
          </a:prstGeom>
        </p:spPr>
      </p:pic>
      <p:pic>
        <p:nvPicPr>
          <p:cNvPr id="8" name="Picture 7" descr="A picture containing grass, tree, outdoor, plant&#10;&#10;Description automatically generated">
            <a:extLst>
              <a:ext uri="{FF2B5EF4-FFF2-40B4-BE49-F238E27FC236}">
                <a16:creationId xmlns:a16="http://schemas.microsoft.com/office/drawing/2014/main" id="{E8F824FC-A3D3-ABC5-706F-CCC6D0B0F6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326" y="2303007"/>
            <a:ext cx="2240588" cy="29874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37F434F-213A-3C28-5BCB-6B72998FE02B}"/>
                  </a:ext>
                </a:extLst>
              </p14:cNvPr>
              <p14:cNvContentPartPr/>
              <p14:nvPr/>
            </p14:nvContentPartPr>
            <p14:xfrm>
              <a:off x="9436326" y="3905206"/>
              <a:ext cx="1518840" cy="799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37F434F-213A-3C28-5BCB-6B72998FE0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27326" y="3896566"/>
                <a:ext cx="1536480" cy="81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93538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7563</TotalTime>
  <Words>635</Words>
  <Application>Microsoft Macintosh PowerPoint</Application>
  <PresentationFormat>Widescreen</PresentationFormat>
  <Paragraphs>159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MS Shell Dlg 2</vt:lpstr>
      <vt:lpstr>Abadi</vt:lpstr>
      <vt:lpstr>Arial</vt:lpstr>
      <vt:lpstr>Century Gothic</vt:lpstr>
      <vt:lpstr>Wingdings</vt:lpstr>
      <vt:lpstr>Wingdings 3</vt:lpstr>
      <vt:lpstr>Madison</vt:lpstr>
      <vt:lpstr>The Fairways of River’s Glen  </vt:lpstr>
      <vt:lpstr>Welcome Neighbors!</vt:lpstr>
      <vt:lpstr>Call to Order</vt:lpstr>
      <vt:lpstr>Intro to Board</vt:lpstr>
      <vt:lpstr>Intro HOA Service Provider</vt:lpstr>
      <vt:lpstr>Intro to New Residents</vt:lpstr>
      <vt:lpstr>2021 Meeting Minutes, Review</vt:lpstr>
      <vt:lpstr>New Signage</vt:lpstr>
      <vt:lpstr>Waterfall rocks and cleanup</vt:lpstr>
      <vt:lpstr>Tree removal and replacement at pond</vt:lpstr>
      <vt:lpstr>2021 Financial Update</vt:lpstr>
      <vt:lpstr>2022 Financial Update</vt:lpstr>
      <vt:lpstr>TPC Sportsplex</vt:lpstr>
      <vt:lpstr>Short Term Rentals – Amendment Discussion</vt:lpstr>
      <vt:lpstr> Safety</vt:lpstr>
      <vt:lpstr> Future Projects</vt:lpstr>
      <vt:lpstr>Social Committee</vt:lpstr>
      <vt:lpstr>Election of Officers 2022-2023</vt:lpstr>
      <vt:lpstr>Adjournment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Fairways at River’s Bend HOA Meeting</dc:title>
  <dc:creator>Barbara Sourjohn</dc:creator>
  <cp:lastModifiedBy>Barbara Sourjohn</cp:lastModifiedBy>
  <cp:revision>7</cp:revision>
  <cp:lastPrinted>2022-05-03T18:48:24Z</cp:lastPrinted>
  <dcterms:created xsi:type="dcterms:W3CDTF">2022-04-09T17:59:04Z</dcterms:created>
  <dcterms:modified xsi:type="dcterms:W3CDTF">2022-05-03T20:19:56Z</dcterms:modified>
</cp:coreProperties>
</file>