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3" r:id="rId10"/>
    <p:sldId id="279" r:id="rId11"/>
    <p:sldId id="280" r:id="rId12"/>
    <p:sldId id="284" r:id="rId13"/>
    <p:sldId id="281" r:id="rId14"/>
    <p:sldId id="282" r:id="rId15"/>
    <p:sldId id="283" r:id="rId16"/>
    <p:sldId id="285" r:id="rId17"/>
    <p:sldId id="267" r:id="rId18"/>
    <p:sldId id="271" r:id="rId19"/>
    <p:sldId id="269" r:id="rId20"/>
    <p:sldId id="266" r:id="rId21"/>
    <p:sldId id="277" r:id="rId22"/>
    <p:sldId id="272" r:id="rId23"/>
    <p:sldId id="27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6"/>
    <p:restoredTop sz="95872"/>
  </p:normalViewPr>
  <p:slideViewPr>
    <p:cSldViewPr snapToGrid="0" snapToObjects="1">
      <p:cViewPr varScale="1">
        <p:scale>
          <a:sx n="122" d="100"/>
          <a:sy n="122" d="100"/>
        </p:scale>
        <p:origin x="2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3:20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1631 5648 24575,'5'-4'0,"7"-1"0,47-28 0,5-4 0,9 0 0,5-2-404,-25 8 1,0 0 403,18-7 0,-5 2 198,-5-4-198,-8 4 0,-35 18 0,-7-8 0,7-2 0,-15-7 609,15-14-609,-9-3 0,17-27 0,-15 25 0,-1-1 0,17-35 0,-16 24 0,-1-1 0,0 18 0,-1-1 0,2-18 0,0-4-361,0-6 1,0-1 360,0 6 0,0-1 0,1-10 0,-1 1 0,-1 10 0,2 3 0,3-2 0,1 0 0,-4 3 0,0-2 0,4-5 0,-1-1 0,-3 4 0,-2-1 0,2-12 0,-1 1 0,0 14 0,0-1 0,1-21 0,-1 5 0,1-8 0,-1 22 0,-3 4 0,-5 1-144,1 3 1,0-5 143,-3 17 0,-2 2 0,1 0 0,0 2 0,0-37 0,0 25 0,0-34 0,-5 34 0,0 1 711,3-15-711,-12 12 0,-1-1 0,1-21 148,-1 29 1,0 1-149,-1-26 0,2 30 0,-1 1 0,-12-21 0,9 25 0,-1-2 0,-6-6 0,1 4 0,-3-8 0,1 11 0,-3 2 0,-17-13 0,-13-17 0,19 30 0,2 2 0,-5-10 0,5 10 0,2 5 0,11 18 0,-33-35 0,11 20 0,0-2 0,-33-8 0,45 28 0,-52-17 0,23 12 0,9 7 0,0 2 0,-21-3 0,24 10 0,2 4 0,-6 11 0,-23 1 0,9 25 0,-11 6 0,21 2 0,13-4 0,-3 2 0,7-4 0,-1 1-288,-12 12 1,0 2 287,1-3 0,4-3 0,-12 9 0,5 4 0,34-29 0,-5 5 0,10-12 0,12-5 575,-9-2-575,9 11 0,-28 20 0,8 7 0,-7 4 0,11 6 0,11-25 0,-4 24 0,1-10 0,6-7 0,-3 2 0,3-6 0,2-2 0,-5 9 0,10-12 0,-22 39 0,12-16 0,-8 20 0,5-16 0,6-11 0,0 40 0,-5-20 0,12 21 0,-11-41 0,12 10 0,-14 17 0,13-6 0,-7-19 0,0-2 0,7-4 0,-7 8 0,0 2 0,6 10 0,-2-6 0,0 0 0,5 6 0,-8 22 0,5-21 0,-5-16 0,-2 3 0,0 43 0,4-43 0,0-2 0,-2 15 0,8 6 0,-6-36 0,5 10 0,-4-22 0,5-1 0,0 14 0,0 4 0,0 8 0,0 11 0,0-32 0,0 29 0,0-2 0,8 25 0,-5-22 0,14 26 0,-15-52 0,14 41 0,-7-24 0,4-8 0,-1-4 0,10 13 0,-5 8 0,7 1 0,-4-2 0,3-5 0,18 14 0,-13 0 0,5-21 0,-1-3 0,-14-10 0,26 30 0,-17-31 0,-11 3 0,11-8 0,-16-8 0,-6-7 0,3-4 0,8 28 0,-1-18 0,13 27 0,20 11 0,-20-22 0,16 14 0,1-1 0,-16-20 0,26 17 0,2-1 0,-26-18 0,22 3 0,-2-1 0,-28-13 0,25 6 0,-27-11 0,-9-2 0,9 2 0,0-1 0,-9-5 0,20 6 0,-16-6 0,45 1 0,-13 6 0,44-10 0,-36 5 0,19-7 0,-23 7 0,0-5 0,-10 5 0,-25-7 0,-8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8:23:23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1973 2701 24575,'33'-55'0,"19"-18"0,20-21 0,-16 18 0,-16 32 0,-27 17 0,3 3 0,-9-4 0,4-2 0,-4 1 0,-2-46 0,-4-23 0,-11-27 0,-3-3 0,10 18 0,0 0 0,-22-34 0,0 16 0,8 32 0,-26-35 0,21 28 0,-4 43 0,-1-11 0,11 27 0,-18-31 0,14 30 0,-2 4 0,-3 0 0,12 10 0,-13-4 0,-30-53 0,-9 23 0,15 4 0,-3-3 0,-45-27 0,24 25 0,20 15 0,27 32 0,9 13 0,-9-2 0,-78 6 0,-8-7 0,-15 9 0,60 8 0,4-2 0,-7-3 0,-3 18 0,29-20 0,22 18 0,-12 19 0,-42 43 0,-4-9 0,2 6 0,1-30 0,48-16 0,-16 7 0,16-5 0,14-4 0,-16 1 0,13-1 0,-3 32 0,-4-13 0,13 17 0,-5-25 0,2-2 0,4-6 0,-4 8 0,6-12 0,-3 54 0,6-40 0,-11 52 0,16-29 0,-4-17 0,6 25 0,0-31 0,0 34 0,0-28 0,0 25 0,9-9 0,6-4 0,6 17 0,7-23 0,-5 0 0,8 0 0,4-8 0,-10-10 0,23 15 0,-16-21 0,30 42 0,-30-41 0,18 12 0,-20-19 0,5 0 0,43 23 0,0 11 0,28 1 0,-32-8 0,-24-20 0,-16-16 0,36 6 0,-27-3 0,21-3 0,2-2 0,-18-5 0,24 7 0,5-2 0,-2-11 0,11 12 0,-27-15 0,-44 0 0,62 0 0,-4 0 0,0 0 0,-12 0 0,-49 0 0,6 0 0,-6 0 0,20 0 0,-11-7 0,2 6 0,-13-6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1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8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0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4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9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0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67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9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8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8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3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8614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HEIC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JenniferSamaniego@TowneProperties.co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12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2.xml"/><Relationship Id="rId10" Type="http://schemas.openxmlformats.org/officeDocument/2006/relationships/image" Target="../media/image13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7B60-3408-C742-8DD9-CD9936708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132" y="712917"/>
            <a:ext cx="6036066" cy="2341832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The Fairways of River’s Glen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CF82A-C225-F048-93D9-1AAAE8DC9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757" y="4472117"/>
            <a:ext cx="4407510" cy="1479949"/>
          </a:xfrm>
        </p:spPr>
        <p:txBody>
          <a:bodyPr anchor="ctr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>
                <a:latin typeface="Century Gothic" panose="020B0502020202020204" pitchFamily="34" charset="0"/>
              </a:rPr>
              <a:t>Annual HOA Meeting</a:t>
            </a:r>
          </a:p>
          <a:p>
            <a:pPr algn="ctr">
              <a:spcBef>
                <a:spcPts val="600"/>
              </a:spcBef>
            </a:pPr>
            <a:r>
              <a:rPr lang="en-US" sz="2800" dirty="0">
                <a:latin typeface="Century Gothic" panose="020B0502020202020204" pitchFamily="34" charset="0"/>
              </a:rPr>
              <a:t>June 8, 2023</a:t>
            </a:r>
          </a:p>
        </p:txBody>
      </p:sp>
    </p:spTree>
    <p:extLst>
      <p:ext uri="{BB962C8B-B14F-4D97-AF65-F5344CB8AC3E}">
        <p14:creationId xmlns:p14="http://schemas.microsoft.com/office/powerpoint/2010/main" val="16678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C9E8-FA0B-CBF9-57D9-B4CCE822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2022 Financial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92122-7A83-60ED-1AB4-DAFC0B8C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953" y="2052116"/>
            <a:ext cx="8724426" cy="399782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2022 Budget				2022 Actual		Variance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Revenue		$ 45,675		$ 45,655			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($  745)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Expenses		$ 46,000		$ 48115			 $2,115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Reserve		$ 13,065		$ 13,065			      -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36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C9E8-FA0B-CBF9-57D9-B4CCE822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2022 Financial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C0B16-134B-1CF8-2BCD-AA860F577AEF}"/>
              </a:ext>
            </a:extLst>
          </p:cNvPr>
          <p:cNvSpPr txBox="1"/>
          <p:nvPr/>
        </p:nvSpPr>
        <p:spPr>
          <a:xfrm>
            <a:off x="3551266" y="1899129"/>
            <a:ext cx="538046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December 2022 – Balance Sheet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Ø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$22,163		Checking Account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$63,460		Reserve Account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spcBef>
                <a:spcPts val="500"/>
              </a:spcBef>
              <a:buClr>
                <a:schemeClr val="accent6"/>
              </a:buClr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Reserve Funding</a:t>
            </a:r>
          </a:p>
          <a:p>
            <a:pPr marL="742950" lvl="1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Accruing for future asset replacement / planned projects</a:t>
            </a:r>
          </a:p>
        </p:txBody>
      </p:sp>
    </p:spTree>
    <p:extLst>
      <p:ext uri="{BB962C8B-B14F-4D97-AF65-F5344CB8AC3E}">
        <p14:creationId xmlns:p14="http://schemas.microsoft.com/office/powerpoint/2010/main" val="67700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1877-9E07-9EFF-A91E-23E99017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2022 Meeting Minutes,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E4FA2-7CE1-1185-B442-15814B0CD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798985"/>
            <a:ext cx="7796540" cy="2087216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Call for approval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2</a:t>
            </a:r>
            <a:r>
              <a:rPr lang="en-US" sz="1400" baseline="30000" dirty="0">
                <a:latin typeface="Century Gothic" panose="020B0502020202020204" pitchFamily="34" charset="0"/>
              </a:rPr>
              <a:t>nd</a:t>
            </a:r>
            <a:r>
              <a:rPr lang="en-US" sz="1400" dirty="0">
                <a:latin typeface="Century Gothic" panose="020B0502020202020204" pitchFamily="34" charset="0"/>
              </a:rPr>
              <a:t> by: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2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C9E8-FA0B-CBF9-57D9-B4CCE822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2023 Financial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92122-7A83-60ED-1AB4-DAFC0B8C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373" y="1562259"/>
            <a:ext cx="7647934" cy="399782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2023 Budget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Revenue		$ 51,200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Expenses		$ 40,600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Reserve		$ 10,600  (reduced contribution vs 2022)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New Expenses for 2023 – 10% dues increase / general cost increases everywhere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Streetlights ($9,500 from reserve account)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Electric control panel at pond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Replacement pond fountain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RB HOA cost sharing increase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Drainage issues (improved grates) </a:t>
            </a:r>
          </a:p>
        </p:txBody>
      </p:sp>
    </p:spTree>
    <p:extLst>
      <p:ext uri="{BB962C8B-B14F-4D97-AF65-F5344CB8AC3E}">
        <p14:creationId xmlns:p14="http://schemas.microsoft.com/office/powerpoint/2010/main" val="38589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BC26-F8C4-54EA-4558-C6687BAF8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BECB24-D90F-73D7-191B-72825D94C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373" y="1562259"/>
            <a:ext cx="7647934" cy="39978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Never perfect from the beginning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As homeowners we own the problem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Modified grates for marginal forgiveness where possible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Pay attention to debris accumulation / removal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HOA memory bank for future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802720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1877-9E07-9EFF-A91E-23E99017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2022 Activity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E4FA2-7CE1-1185-B442-15814B0CD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798983"/>
            <a:ext cx="7796540" cy="42509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Board service activities – 14 requests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Architectural Review Committee</a:t>
            </a:r>
          </a:p>
          <a:p>
            <a:pPr lvl="2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Landscape???</a:t>
            </a:r>
          </a:p>
          <a:p>
            <a:pPr lvl="2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Hardscape (roof, paint, etc.)????</a:t>
            </a:r>
          </a:p>
          <a:p>
            <a:pPr lvl="2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Other????	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000" dirty="0">
                <a:latin typeface="Century Gothic" panose="020B0502020202020204" pitchFamily="34" charset="0"/>
              </a:rPr>
              <a:t>Concerns</a:t>
            </a:r>
          </a:p>
          <a:p>
            <a:pPr lvl="2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Pets</a:t>
            </a:r>
          </a:p>
          <a:p>
            <a:pPr lvl="3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Good neighbor rule (pick up after walking dogs, barking, etc.)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TPC Walking paths issue – safety issues / enforcement?</a:t>
            </a:r>
          </a:p>
          <a:p>
            <a:pPr lvl="2">
              <a:lnSpc>
                <a:spcPct val="100000"/>
              </a:lnSpc>
              <a:buFont typeface="Wingdings" pitchFamily="2" charset="2"/>
              <a:buChar char="Ø"/>
            </a:pPr>
            <a:endParaRPr lang="en-U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68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BEA8E-7DD4-67C3-C893-38A5FDFC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RB Zoning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5CC24-31D4-DE31-E5AA-D8F7919F9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10 acres at entrance requested zoning change from residential to commercial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Strong support for change by S. Lebanon City Council and Mayor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Positive outcome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0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EB61-AC71-2BF9-B875-0BDD23B6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Short Term Rentals –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0377C-C083-247D-6471-C0C402B75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2052115"/>
            <a:ext cx="7796540" cy="427454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Limitation on Short Term Rentals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No shorter than 12 months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No short-term rentals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(i.e. Airbnb, VRBO, etc.)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Amendment Requires Vote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 Committee desired to research and recommend</a:t>
            </a:r>
          </a:p>
          <a:p>
            <a:pPr lvl="2">
              <a:buFont typeface="Wingdings" pitchFamily="2" charset="2"/>
              <a:buChar char="Ø"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Open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24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A66B-846A-8358-D49B-694034771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Social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173C5-07E0-3FFD-A60A-C6770AD7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274" y="1742302"/>
            <a:ext cx="6901741" cy="444843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Social Committee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Fairways Final Fridays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Open House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Socials at the Club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Interested in being involved? Leading a social committee?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Contact any Fairways HOA Board Member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77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8AC8-456B-FADD-453A-81E9A62A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1DBBC-17CD-E006-3168-435DFA98D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957" y="1430086"/>
            <a:ext cx="4591028" cy="39978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Fairways Blvd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Flock camera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Blind curve </a:t>
            </a:r>
            <a:endParaRPr lang="en-US" sz="1400" dirty="0">
              <a:latin typeface="Century Gothic" panose="020B0502020202020204" pitchFamily="34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Tree removal and replacement</a:t>
            </a:r>
          </a:p>
        </p:txBody>
      </p:sp>
      <p:pic>
        <p:nvPicPr>
          <p:cNvPr id="4" name="Content Placeholder 5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EFF43BC1-3189-64A4-319A-75B726CC5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30609"/>
            <a:ext cx="4607012" cy="3455259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70150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B568A-5CF2-A544-B9E8-701EEC2A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Welcome Neighbors!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6C055-418F-3D47-9F5D-7C46298A8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2052116"/>
            <a:ext cx="1860185" cy="2920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Agenda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27E8B-8AD5-7A24-D034-11374953B2C2}"/>
              </a:ext>
            </a:extLst>
          </p:cNvPr>
          <p:cNvSpPr txBox="1"/>
          <p:nvPr/>
        </p:nvSpPr>
        <p:spPr>
          <a:xfrm>
            <a:off x="5251622" y="2125361"/>
            <a:ext cx="47202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Call to order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Introductions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2022 Meeting Minutes &amp; 2022 Review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2022 &amp; 2023 Financial Update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Activity Review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Zoning Issue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Short Term Rentals 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Social Committee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Safety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TPC Sportsplex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Election of Officers, 2023-2024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Open Discussion</a:t>
            </a:r>
          </a:p>
          <a:p>
            <a:pPr marL="285750" indent="-285750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 Hebrew" pitchFamily="2" charset="-79"/>
              </a:rPr>
              <a:t>Adjournment</a:t>
            </a:r>
          </a:p>
        </p:txBody>
      </p:sp>
    </p:spTree>
    <p:extLst>
      <p:ext uri="{BB962C8B-B14F-4D97-AF65-F5344CB8AC3E}">
        <p14:creationId xmlns:p14="http://schemas.microsoft.com/office/powerpoint/2010/main" val="3176418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69E0-9702-2EC4-E1E8-69FCD374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TPC Sportsplex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034F-5249-C451-A742-F66F517A8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565" y="1699591"/>
            <a:ext cx="4396409" cy="435035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Barry Worrell, Fairways Rep</a:t>
            </a:r>
          </a:p>
          <a:p>
            <a:pPr marL="457200" lvl="1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1200" dirty="0"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Cardio Equipment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Planning on replacing two treadmills this summer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Fitness Classes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000" dirty="0">
                <a:latin typeface="Century Gothic" panose="020B0502020202020204" pitchFamily="34" charset="0"/>
              </a:rPr>
              <a:t>Updated summer class schedule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000" dirty="0">
                <a:latin typeface="Century Gothic" panose="020B0502020202020204" pitchFamily="34" charset="0"/>
              </a:rPr>
              <a:t>Pleased to offer water aerobics three times per week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000" dirty="0">
                <a:latin typeface="Century Gothic" panose="020B0502020202020204" pitchFamily="34" charset="0"/>
              </a:rPr>
              <a:t>Monica will convert her Tuesday morning Abs and Assets class to a 9:45am water aerobics class.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000" dirty="0">
                <a:latin typeface="Century Gothic" panose="020B0502020202020204" pitchFamily="34" charset="0"/>
              </a:rPr>
              <a:t>All other classes remain the same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Reminder – al fitness classes are included with your Sportsplex membership.  No additional cost for classes.  Please use </a:t>
            </a:r>
            <a:r>
              <a:rPr lang="en-US" sz="1200" dirty="0" err="1">
                <a:latin typeface="Century Gothic" panose="020B0502020202020204" pitchFamily="34" charset="0"/>
              </a:rPr>
              <a:t>SuperSAAS</a:t>
            </a:r>
            <a:r>
              <a:rPr lang="en-US" sz="1200" dirty="0">
                <a:latin typeface="Century Gothic" panose="020B0502020202020204" pitchFamily="34" charset="0"/>
              </a:rPr>
              <a:t> App to sign up for classes so the instructor will know how many to </a:t>
            </a:r>
            <a:r>
              <a:rPr lang="en-US" sz="1200" dirty="0" err="1">
                <a:latin typeface="Century Gothic" panose="020B0502020202020204" pitchFamily="34" charset="0"/>
              </a:rPr>
              <a:t>epect</a:t>
            </a:r>
            <a:r>
              <a:rPr lang="en-US" sz="1200" dirty="0">
                <a:latin typeface="Century Gothic" panose="020B0502020202020204" pitchFamily="34" charset="0"/>
              </a:rPr>
              <a:t>.  This also helps the SP Committee monitor demand and make necessary changes.</a:t>
            </a:r>
          </a:p>
          <a:p>
            <a:pPr>
              <a:buFont typeface="Wingdings" pitchFamily="2" charset="2"/>
              <a:buChar char="Ø"/>
            </a:pP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BB6A4-AA84-0DF2-C876-163CEAEF3C7B}"/>
              </a:ext>
            </a:extLst>
          </p:cNvPr>
          <p:cNvSpPr txBox="1"/>
          <p:nvPr/>
        </p:nvSpPr>
        <p:spPr>
          <a:xfrm>
            <a:off x="6351104" y="1356609"/>
            <a:ext cx="4560827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6"/>
              </a:buClr>
            </a:pPr>
            <a:endParaRPr lang="en-US" sz="1400" dirty="0">
              <a:latin typeface="Century Gothic" panose="020B0502020202020204" pitchFamily="34" charset="0"/>
            </a:endParaRPr>
          </a:p>
          <a:p>
            <a:pPr marL="347472" indent="-347472">
              <a:spcBef>
                <a:spcPts val="10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Tennis Courts</a:t>
            </a:r>
          </a:p>
          <a:p>
            <a:pPr marL="795528" lvl="1" indent="-338328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Still working on solutions.  Repair is not a option due to soil beneath the courts.</a:t>
            </a:r>
          </a:p>
          <a:p>
            <a:pPr marL="795528" lvl="1" indent="-338328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Large equipment access is challenging and may be cost prohibitive.</a:t>
            </a:r>
          </a:p>
          <a:p>
            <a:pPr marL="795528" lvl="1" indent="-338328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No </a:t>
            </a:r>
            <a:r>
              <a:rPr lang="en-US" sz="1200" dirty="0" err="1">
                <a:latin typeface="Century Gothic" panose="020B0502020202020204" pitchFamily="34" charset="0"/>
              </a:rPr>
              <a:t>chages</a:t>
            </a:r>
            <a:r>
              <a:rPr lang="en-US" sz="1200" dirty="0">
                <a:latin typeface="Century Gothic" panose="020B0502020202020204" pitchFamily="34" charset="0"/>
              </a:rPr>
              <a:t> planned for 2023.</a:t>
            </a:r>
          </a:p>
          <a:p>
            <a:pPr marL="347472" indent="-347472">
              <a:spcBef>
                <a:spcPts val="10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 Pool &amp; Pavilion</a:t>
            </a:r>
          </a:p>
          <a:p>
            <a:pPr marL="795528" lvl="1" indent="-338328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Opened May 26, -  11-8 daily through August 13. Reduced hours after 8/13</a:t>
            </a:r>
          </a:p>
          <a:p>
            <a:pPr marL="795528" lvl="1" indent="-338328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10 guests per member.</a:t>
            </a:r>
          </a:p>
          <a:p>
            <a:pPr marL="795528" lvl="1" indent="-338328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Pavilion available for rent evenings from 4-8.  $100 / one family only / max 40 persons</a:t>
            </a:r>
          </a:p>
          <a:p>
            <a:pPr marL="795528" lvl="1" indent="-338328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No rentals on holidays (Memorial Day, July 4</a:t>
            </a:r>
            <a:r>
              <a:rPr lang="en-US" sz="1200" baseline="30000" dirty="0">
                <a:latin typeface="Century Gothic" panose="020B0502020202020204" pitchFamily="34" charset="0"/>
              </a:rPr>
              <a:t>th</a:t>
            </a:r>
            <a:r>
              <a:rPr lang="en-US" sz="1200" dirty="0">
                <a:latin typeface="Century Gothic" panose="020B0502020202020204" pitchFamily="34" charset="0"/>
              </a:rPr>
              <a:t>, Labor Day)</a:t>
            </a:r>
          </a:p>
          <a:p>
            <a:pPr marL="795528" lvl="1" indent="-338328">
              <a:spcBef>
                <a:spcPts val="5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Contact </a:t>
            </a:r>
            <a:r>
              <a:rPr lang="en-US" sz="1200" dirty="0">
                <a:latin typeface="Century Gothic" panose="020B0502020202020204" pitchFamily="34" charset="0"/>
                <a:hlinkClick r:id="rId2"/>
              </a:rPr>
              <a:t>JenniferSamaniego@TowneProperties.com</a:t>
            </a:r>
            <a:r>
              <a:rPr lang="en-US" sz="1200" dirty="0">
                <a:latin typeface="Century Gothic" panose="020B0502020202020204" pitchFamily="34" charset="0"/>
              </a:rPr>
              <a:t> for reservations.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endParaRPr lang="en-US" sz="1400" dirty="0">
              <a:latin typeface="Century Gothic" panose="020B0502020202020204" pitchFamily="34" charset="0"/>
            </a:endParaRPr>
          </a:p>
          <a:p>
            <a:pPr marL="347472" indent="-347472">
              <a:spcBef>
                <a:spcPts val="1000"/>
              </a:spcBef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July 4</a:t>
            </a:r>
            <a:r>
              <a:rPr lang="en-US" sz="1400" baseline="30000" dirty="0">
                <a:latin typeface="Century Gothic" panose="020B0502020202020204" pitchFamily="34" charset="0"/>
              </a:rPr>
              <a:t>th</a:t>
            </a:r>
            <a:r>
              <a:rPr lang="en-US" sz="1400" dirty="0">
                <a:latin typeface="Century Gothic" panose="020B0502020202020204" pitchFamily="34" charset="0"/>
              </a:rPr>
              <a:t> Parade </a:t>
            </a:r>
          </a:p>
        </p:txBody>
      </p:sp>
    </p:spTree>
    <p:extLst>
      <p:ext uri="{BB962C8B-B14F-4D97-AF65-F5344CB8AC3E}">
        <p14:creationId xmlns:p14="http://schemas.microsoft.com/office/powerpoint/2010/main" val="3730349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6650503-F937-8FCD-62D0-A346D4DDB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6550"/>
            <a:ext cx="79248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103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8AB4-6DCA-A9F2-9F68-A35CA1F55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Election of Officers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E28AB-A409-FE75-D191-F34A2D229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786" y="1759919"/>
            <a:ext cx="3787839" cy="488801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Officers serve a 2-year term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Officers up for re-election: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Vice President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Up 5 residents on HOA board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/>
              <a:t>Barbara Sourjohn, President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/>
              <a:t>Vice President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/>
              <a:t>Harry Nieman, Treasurer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/>
              <a:t>Nathan Myers, Secretary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/>
              <a:t>Scott </a:t>
            </a:r>
            <a:r>
              <a:rPr lang="en-US" sz="1700" dirty="0" err="1"/>
              <a:t>Scheider</a:t>
            </a:r>
            <a:r>
              <a:rPr lang="en-US" sz="1700" dirty="0"/>
              <a:t>, Board Member</a:t>
            </a:r>
            <a:endParaRPr lang="en-US" sz="17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ED945-4E0E-9A53-805D-736A4B3B0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82" b="20499"/>
          <a:stretch/>
        </p:blipFill>
        <p:spPr>
          <a:xfrm>
            <a:off x="5608055" y="2417063"/>
            <a:ext cx="1429491" cy="1786863"/>
          </a:xfrm>
          <a:prstGeom prst="rect">
            <a:avLst/>
          </a:prstGeom>
          <a:ln w="76200">
            <a:noFill/>
          </a:ln>
        </p:spPr>
      </p:pic>
      <p:pic>
        <p:nvPicPr>
          <p:cNvPr id="5" name="Content Placeholder 13" descr="A person wearing a blue shirt&#10;&#10;Description automatically generated">
            <a:extLst>
              <a:ext uri="{FF2B5EF4-FFF2-40B4-BE49-F238E27FC236}">
                <a16:creationId xmlns:a16="http://schemas.microsoft.com/office/drawing/2014/main" id="{189E8EEA-EDDE-3596-6EA1-2D7A9D6A7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9842" r="13393" b="29471"/>
          <a:stretch/>
        </p:blipFill>
        <p:spPr>
          <a:xfrm>
            <a:off x="7361976" y="2417063"/>
            <a:ext cx="1429491" cy="1786864"/>
          </a:xfrm>
          <a:prstGeom prst="rect">
            <a:avLst/>
          </a:prstGeom>
          <a:ln w="76200">
            <a:noFill/>
          </a:ln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4C33C1D-598C-9C1F-BD3C-071BEAA4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897" y="2417063"/>
            <a:ext cx="1426464" cy="1786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BD6BFC-5DBB-5B5D-9BE2-EDA0AA946F79}"/>
              </a:ext>
            </a:extLst>
          </p:cNvPr>
          <p:cNvSpPr/>
          <p:nvPr/>
        </p:nvSpPr>
        <p:spPr>
          <a:xfrm>
            <a:off x="8270771" y="4471216"/>
            <a:ext cx="1429491" cy="1786863"/>
          </a:xfrm>
          <a:prstGeom prst="rect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?</a:t>
            </a:r>
          </a:p>
        </p:txBody>
      </p:sp>
      <p:pic>
        <p:nvPicPr>
          <p:cNvPr id="8" name="Picture 7" descr="A person and child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8CB88D72-7187-4165-1B28-8F1AACBC76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90"/>
          <a:stretch/>
        </p:blipFill>
        <p:spPr>
          <a:xfrm rot="5400000">
            <a:off x="6306329" y="4680549"/>
            <a:ext cx="1786863" cy="14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08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D8FA-CF00-BC24-4341-092040AB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Adjournment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C8343-279A-FEF2-9CA8-6CE35F26E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Motion to adjourn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Barbara Sourjohn, President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Second?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TBD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6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7C65-2777-E6EC-5EE7-1B4C404A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02" y="719960"/>
            <a:ext cx="7958331" cy="62182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Call to Order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3DF5F-224A-1E2C-0AF8-3445B3C0D467}"/>
              </a:ext>
            </a:extLst>
          </p:cNvPr>
          <p:cNvSpPr txBox="1"/>
          <p:nvPr/>
        </p:nvSpPr>
        <p:spPr>
          <a:xfrm>
            <a:off x="2094733" y="2800528"/>
            <a:ext cx="29941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</a:rPr>
              <a:t>Call to Order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Barbara Sourjohn, President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</a:rPr>
              <a:t>Second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TBD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Ø"/>
            </a:pPr>
            <a:endParaRPr lang="en-US" sz="1200" dirty="0"/>
          </a:p>
        </p:txBody>
      </p:sp>
      <p:pic>
        <p:nvPicPr>
          <p:cNvPr id="4" name="Picture 3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65D11A37-4A95-9C65-8FCF-7505D637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7" y="1859660"/>
            <a:ext cx="3529305" cy="44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3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2F33-5328-EC80-DDD0-AB23FE13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Intro to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6EDC3-B205-ED76-98D8-E368A93CE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2052116"/>
            <a:ext cx="3567566" cy="39978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Barbara Sourjohn, President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 Vice President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Harry Nieman, Treasurer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>
                <a:latin typeface="Century Gothic" panose="020B0502020202020204" pitchFamily="34" charset="0"/>
              </a:rPr>
              <a:t>Nathan Myers</a:t>
            </a:r>
            <a:r>
              <a:rPr lang="en-US" sz="1400" dirty="0"/>
              <a:t>, Secretary</a:t>
            </a:r>
          </a:p>
          <a:p>
            <a:pPr>
              <a:buFont typeface="Wingdings" pitchFamily="2" charset="2"/>
              <a:buChar char="Ø"/>
            </a:pPr>
            <a:r>
              <a:rPr lang="en-US" sz="1400" dirty="0"/>
              <a:t>Scott </a:t>
            </a:r>
            <a:r>
              <a:rPr lang="en-US" sz="1400" dirty="0" err="1"/>
              <a:t>Scheider</a:t>
            </a:r>
            <a:r>
              <a:rPr lang="en-US" sz="1400" dirty="0"/>
              <a:t>, Member at Large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1C3118-6EAE-05CE-627C-55DA92CF2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82" b="20499"/>
          <a:stretch/>
        </p:blipFill>
        <p:spPr>
          <a:xfrm>
            <a:off x="6803230" y="2296992"/>
            <a:ext cx="1429491" cy="1786863"/>
          </a:xfrm>
          <a:prstGeom prst="rect">
            <a:avLst/>
          </a:prstGeom>
          <a:ln w="76200">
            <a:noFill/>
          </a:ln>
        </p:spPr>
      </p:pic>
      <p:pic>
        <p:nvPicPr>
          <p:cNvPr id="9" name="Content Placeholder 13" descr="A person wearing a blue shirt&#10;&#10;Description automatically generated">
            <a:extLst>
              <a:ext uri="{FF2B5EF4-FFF2-40B4-BE49-F238E27FC236}">
                <a16:creationId xmlns:a16="http://schemas.microsoft.com/office/drawing/2014/main" id="{6458403C-061E-8899-6B28-1B154BE91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9842" r="13393" b="29471"/>
          <a:stretch/>
        </p:blipFill>
        <p:spPr>
          <a:xfrm>
            <a:off x="8626225" y="2288555"/>
            <a:ext cx="1429491" cy="1786864"/>
          </a:xfrm>
          <a:prstGeom prst="rect">
            <a:avLst/>
          </a:prstGeom>
          <a:ln w="76200">
            <a:noFill/>
          </a:ln>
        </p:spPr>
      </p:pic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53F306B-315C-A126-3613-B84D9F570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257" y="4342263"/>
            <a:ext cx="1426464" cy="1786863"/>
          </a:xfrm>
          <a:prstGeom prst="rect">
            <a:avLst/>
          </a:prstGeom>
        </p:spPr>
      </p:pic>
      <p:pic>
        <p:nvPicPr>
          <p:cNvPr id="5" name="Picture 4" descr="A person and child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38EB7A6-DE25-3DDC-A39A-DE528CC2DB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90"/>
          <a:stretch/>
        </p:blipFill>
        <p:spPr>
          <a:xfrm rot="5400000">
            <a:off x="8447538" y="4520951"/>
            <a:ext cx="1786863" cy="14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FAB5-9964-4BEB-E587-F8B3D9EF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Intro HOA Service Provider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93C8FB1-2A40-BF7F-9D6F-3C5C1C538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58"/>
          <a:stretch/>
        </p:blipFill>
        <p:spPr>
          <a:xfrm>
            <a:off x="5753554" y="2474357"/>
            <a:ext cx="3957679" cy="3114122"/>
          </a:xfrm>
          <a:ln w="762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7BD64-F533-C32E-BAF6-9EA7B03D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931" y="3429000"/>
            <a:ext cx="1773046" cy="2159479"/>
          </a:xfrm>
          <a:prstGeom prst="rect">
            <a:avLst/>
          </a:prstGeom>
          <a:ln w="762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0B339-893C-890F-3AE0-AD6D57DED84A}"/>
              </a:ext>
            </a:extLst>
          </p:cNvPr>
          <p:cNvSpPr txBox="1"/>
          <p:nvPr/>
        </p:nvSpPr>
        <p:spPr>
          <a:xfrm>
            <a:off x="1339298" y="2333977"/>
            <a:ext cx="5210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Gail Adams,  Advantage Property Management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www.MyFairways.org</a:t>
            </a:r>
          </a:p>
        </p:txBody>
      </p:sp>
    </p:spTree>
    <p:extLst>
      <p:ext uri="{BB962C8B-B14F-4D97-AF65-F5344CB8AC3E}">
        <p14:creationId xmlns:p14="http://schemas.microsoft.com/office/powerpoint/2010/main" val="408191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ACCE-A8BE-71A6-B2D6-57D04DA4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Intro to New Residents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015E-2DAD-02DB-0BF6-249656DBB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530626"/>
            <a:ext cx="7796540" cy="49695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New Residents May ‘22 – Present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5123 Emerald View Drive 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5160 Emerald View Drive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5267 Emerald View Drive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446 Glen Abbey Ln 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429 Fox Chapel Run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Century Gothic" panose="020B0502020202020204" pitchFamily="34" charset="0"/>
              </a:rPr>
              <a:t>436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>
                <a:latin typeface="Century Gothic" panose="020B0502020202020204" pitchFamily="34" charset="0"/>
              </a:rPr>
              <a:t>Fox Chapel Run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3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1877-9E07-9EFF-A91E-23E99017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2022 Meeting Minutes,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E4FA2-7CE1-1185-B442-15814B0CD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798983"/>
            <a:ext cx="7796540" cy="4250961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Copies provided prior to meeting</a:t>
            </a:r>
            <a:endParaRPr lang="en-US" sz="1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2022 Review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Streetlights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Waterfall 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Pond pump and electric box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Tree removal / replacement at pond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36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DDCD-F62C-115D-2A9D-298CD3A4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Additional Streetlights</a:t>
            </a:r>
          </a:p>
        </p:txBody>
      </p:sp>
      <p:pic>
        <p:nvPicPr>
          <p:cNvPr id="4" name="Picture 3" descr="A picture containing outdoor, street light, grass, sky&#10;&#10;Description automatically generated">
            <a:extLst>
              <a:ext uri="{FF2B5EF4-FFF2-40B4-BE49-F238E27FC236}">
                <a16:creationId xmlns:a16="http://schemas.microsoft.com/office/drawing/2014/main" id="{48230945-CFA4-0921-D66E-E9031E443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9"/>
          <a:stretch/>
        </p:blipFill>
        <p:spPr>
          <a:xfrm>
            <a:off x="2611808" y="1662545"/>
            <a:ext cx="4099534" cy="4987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D8186-7CE9-EA48-B2DE-F38984CB8BCF}"/>
              </a:ext>
            </a:extLst>
          </p:cNvPr>
          <p:cNvSpPr txBox="1"/>
          <p:nvPr/>
        </p:nvSpPr>
        <p:spPr>
          <a:xfrm>
            <a:off x="7412182" y="2771368"/>
            <a:ext cx="3255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Fox Chapel Run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Emerald View</a:t>
            </a:r>
          </a:p>
        </p:txBody>
      </p:sp>
    </p:spTree>
    <p:extLst>
      <p:ext uri="{BB962C8B-B14F-4D97-AF65-F5344CB8AC3E}">
        <p14:creationId xmlns:p14="http://schemas.microsoft.com/office/powerpoint/2010/main" val="336017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200D4-2307-A90E-FCD9-23FA078D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Tree removal and replacement at pond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ED96D-BA53-3B42-DE08-66AAF1B2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657" y="1700496"/>
            <a:ext cx="3262086" cy="4349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ADACF13-B5C6-8B43-DAF9-2C8A0B6C2633}"/>
                  </a:ext>
                </a:extLst>
              </p14:cNvPr>
              <p14:cNvContentPartPr/>
              <p14:nvPr/>
            </p14:nvContentPartPr>
            <p14:xfrm>
              <a:off x="4483446" y="2274766"/>
              <a:ext cx="1008000" cy="2066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ADACF13-B5C6-8B43-DAF9-2C8A0B6C263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74806" y="2265766"/>
                <a:ext cx="1025640" cy="2084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icture containing outdoor, building, plant, grass&#10;&#10;Description automatically generated">
            <a:extLst>
              <a:ext uri="{FF2B5EF4-FFF2-40B4-BE49-F238E27FC236}">
                <a16:creationId xmlns:a16="http://schemas.microsoft.com/office/drawing/2014/main" id="{E7F40F04-47F8-330F-119C-B648411B3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442569" y="2969516"/>
            <a:ext cx="3429000" cy="25717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91EB7F-7BBE-73D4-B244-B24D138403E9}"/>
                  </a:ext>
                </a:extLst>
              </p14:cNvPr>
              <p14:cNvContentPartPr/>
              <p14:nvPr/>
            </p14:nvContentPartPr>
            <p14:xfrm>
              <a:off x="7221830" y="3875220"/>
              <a:ext cx="823074" cy="977462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91EB7F-7BBE-73D4-B244-B24D138403E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12829" y="3866219"/>
                <a:ext cx="840716" cy="9951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0719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C2D1F"/>
      </a:dk2>
      <a:lt2>
        <a:srgbClr val="FAF2C5"/>
      </a:lt2>
      <a:accent1>
        <a:srgbClr val="EA9736"/>
      </a:accent1>
      <a:accent2>
        <a:srgbClr val="EACF56"/>
      </a:accent2>
      <a:accent3>
        <a:srgbClr val="77D4D6"/>
      </a:accent3>
      <a:accent4>
        <a:srgbClr val="54AFDC"/>
      </a:accent4>
      <a:accent5>
        <a:srgbClr val="88C363"/>
      </a:accent5>
      <a:accent6>
        <a:srgbClr val="D9D899"/>
      </a:accent6>
      <a:hlink>
        <a:srgbClr val="A7A574"/>
      </a:hlink>
      <a:folHlink>
        <a:srgbClr val="8B887A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9B359FC9-1E88-4883-B31D-CCECAE2A7B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{706790FD-1CD8-394D-9E15-D8C5460A620D}tf16401378</Template>
  <TotalTime>8090</TotalTime>
  <Words>795</Words>
  <Application>Microsoft Macintosh PowerPoint</Application>
  <PresentationFormat>Widescreen</PresentationFormat>
  <Paragraphs>163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MS Shell Dlg 2</vt:lpstr>
      <vt:lpstr>Abadi</vt:lpstr>
      <vt:lpstr>Arial</vt:lpstr>
      <vt:lpstr>Century Gothic</vt:lpstr>
      <vt:lpstr>Wingdings</vt:lpstr>
      <vt:lpstr>Wingdings 3</vt:lpstr>
      <vt:lpstr>Madison</vt:lpstr>
      <vt:lpstr>The Fairways of River’s Glen  </vt:lpstr>
      <vt:lpstr>Welcome Neighbors!</vt:lpstr>
      <vt:lpstr>Call to Order</vt:lpstr>
      <vt:lpstr>Intro to Board</vt:lpstr>
      <vt:lpstr>Intro HOA Service Provider</vt:lpstr>
      <vt:lpstr>Intro to New Residents</vt:lpstr>
      <vt:lpstr>2022 Meeting Minutes, Review</vt:lpstr>
      <vt:lpstr>Additional Streetlights</vt:lpstr>
      <vt:lpstr>Tree removal and replacement at pond</vt:lpstr>
      <vt:lpstr>2022 Financial Update</vt:lpstr>
      <vt:lpstr>2022 Financial Update</vt:lpstr>
      <vt:lpstr>2022 Meeting Minutes, Approval</vt:lpstr>
      <vt:lpstr>2023 Financial Update</vt:lpstr>
      <vt:lpstr>Drainage </vt:lpstr>
      <vt:lpstr>2022 Activity Review</vt:lpstr>
      <vt:lpstr>RB Zoning Issue</vt:lpstr>
      <vt:lpstr>Short Term Rentals – Update</vt:lpstr>
      <vt:lpstr>Social Committee</vt:lpstr>
      <vt:lpstr> Safety</vt:lpstr>
      <vt:lpstr>TPC Sportsplex</vt:lpstr>
      <vt:lpstr>PowerPoint Presentation</vt:lpstr>
      <vt:lpstr>Election of Officers 2023-2024</vt:lpstr>
      <vt:lpstr>Adjournment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Fairways at River’s Bend HOA Meeting</dc:title>
  <dc:creator>Barbara Sourjohn</dc:creator>
  <cp:lastModifiedBy>Barbara Sourjohn</cp:lastModifiedBy>
  <cp:revision>16</cp:revision>
  <cp:lastPrinted>2023-05-22T20:58:44Z</cp:lastPrinted>
  <dcterms:created xsi:type="dcterms:W3CDTF">2022-04-09T17:59:04Z</dcterms:created>
  <dcterms:modified xsi:type="dcterms:W3CDTF">2023-06-05T19:17:21Z</dcterms:modified>
</cp:coreProperties>
</file>